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0" r:id="rId7"/>
    <p:sldId id="258" r:id="rId8"/>
    <p:sldId id="282" r:id="rId9"/>
    <p:sldId id="273" r:id="rId10"/>
    <p:sldId id="260" r:id="rId11"/>
    <p:sldId id="261" r:id="rId12"/>
    <p:sldId id="262" r:id="rId13"/>
    <p:sldId id="263" r:id="rId14"/>
    <p:sldId id="264" r:id="rId15"/>
    <p:sldId id="265" r:id="rId16"/>
    <p:sldId id="266" r:id="rId17"/>
    <p:sldId id="268" r:id="rId18"/>
    <p:sldId id="267" r:id="rId19"/>
    <p:sldId id="269" r:id="rId20"/>
    <p:sldId id="270" r:id="rId21"/>
    <p:sldId id="271" r:id="rId22"/>
    <p:sldId id="283" r:id="rId23"/>
    <p:sldId id="276" r:id="rId24"/>
    <p:sldId id="277" r:id="rId25"/>
    <p:sldId id="279" r:id="rId26"/>
    <p:sldId id="281" r:id="rId27"/>
    <p:sldId id="275"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090CE-A7DE-F27D-3622-98E645F66E61}" v="1893" dt="2024-11-20T12:24:36.254"/>
    <p1510:client id="{630EC69A-EACD-9098-E4AB-84D126F9D12F}" v="18" dt="2024-11-21T05:52:27.969"/>
    <p1510:client id="{83B90146-9923-FD9A-D692-02BBBF65AC1B}" v="1226" dt="2024-11-20T14:56:07.287"/>
    <p1510:client id="{9C62797E-350A-4E95-86EC-D77AE558C510}" v="40" dt="2024-11-20T15:01:54.327"/>
    <p1510:client id="{9F2CB2B6-3A28-4B4B-8C28-9D120BD65836}" v="567" dt="2024-11-20T18:31:26.963"/>
    <p1510:client id="{B655A7A0-4429-44E7-EF09-460E2F10D179}" v="26" dt="2024-11-22T11:03:34.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2" autoAdjust="0"/>
  </p:normalViewPr>
  <p:slideViewPr>
    <p:cSldViewPr snapToGrid="0">
      <p:cViewPr>
        <p:scale>
          <a:sx n="70" d="100"/>
          <a:sy n="70" d="100"/>
        </p:scale>
        <p:origin x="512" y="11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microsoft.com/office/2015/10/relationships/revisionInfo" Target="revisionInfo.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presProps" Target="presProp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ableStyles" Target="tableStyles.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theme" Target="theme/theme1.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viewProps" Target="viewProps.xml" Id="rId30" /><Relationship Type="http://schemas.openxmlformats.org/officeDocument/2006/relationships/slide" Target="slides/slide4.xml" Id="rId8"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A6878F-54ED-C7C4-9370-19DC0A18BCA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801C701D-20E4-FDA0-907D-71FB943EB5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7BAAD2B-2D8B-3EDB-D3DF-F6BCB8FAD184}"/>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5" name="Espace réservé du pied de page 4">
            <a:extLst>
              <a:ext uri="{FF2B5EF4-FFF2-40B4-BE49-F238E27FC236}">
                <a16:creationId xmlns:a16="http://schemas.microsoft.com/office/drawing/2014/main" id="{40F7C447-82DC-01A3-0B8D-DB43FB75125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4E09C17-13D8-EF8A-C4C6-05A2610EC0A2}"/>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13078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943CB-9A47-6148-2D60-1F2BFB3D20D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FB15D7B-0844-2DB1-EBCF-727BA64FB7C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8343939-925B-4A6D-F3B2-0D45EAE57F16}"/>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5" name="Espace réservé du pied de page 4">
            <a:extLst>
              <a:ext uri="{FF2B5EF4-FFF2-40B4-BE49-F238E27FC236}">
                <a16:creationId xmlns:a16="http://schemas.microsoft.com/office/drawing/2014/main" id="{63C554F9-13CB-E04D-BF89-CD5623139C1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4A0CF93-8FA2-5124-959E-B30A30064AFD}"/>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248114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0764EC-0FF4-DAF7-1CF0-106A0E12EE7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EB00D74-4529-EA24-DA4D-93411E7A46D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DA49E7B-67D5-1266-DD0B-1326B74209B9}"/>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5" name="Espace réservé du pied de page 4">
            <a:extLst>
              <a:ext uri="{FF2B5EF4-FFF2-40B4-BE49-F238E27FC236}">
                <a16:creationId xmlns:a16="http://schemas.microsoft.com/office/drawing/2014/main" id="{467B8DAB-3C20-D888-5D9D-2F2984D8DFA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8B3E51B-8D89-351B-D073-59C183D5FC44}"/>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187998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BF03C-5D01-BF53-C91C-9FB92D819747}"/>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AE922F5-E75F-EDC1-545B-AC5ECB76738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809D5B6-9485-D39E-61CF-5E42F8FCD638}"/>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5" name="Espace réservé du pied de page 4">
            <a:extLst>
              <a:ext uri="{FF2B5EF4-FFF2-40B4-BE49-F238E27FC236}">
                <a16:creationId xmlns:a16="http://schemas.microsoft.com/office/drawing/2014/main" id="{40BEFFE0-1ED7-BD72-B9D7-931392A1034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7CBACFF-1F42-9216-FE19-13E5BA290A36}"/>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99367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A4649-BF1C-D48A-00B8-76F44AF7C1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2BC4FD08-420D-66E1-B2EA-9FBB959EE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A0F3742-12C7-1D56-CE17-2FE81515FD88}"/>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5" name="Espace réservé du pied de page 4">
            <a:extLst>
              <a:ext uri="{FF2B5EF4-FFF2-40B4-BE49-F238E27FC236}">
                <a16:creationId xmlns:a16="http://schemas.microsoft.com/office/drawing/2014/main" id="{E78D87DB-F29A-2637-FD38-CBC66A73F0C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6DA7090-16CD-27A8-618B-B58F20EFB686}"/>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64216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64EE0-C77B-EA6E-C4F3-81C767487A2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C90F6DA-85F2-2DD5-ED73-762E55128D8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DC7F6AD7-DE70-956A-75AD-A76DC46D12D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5F14BD2D-30FC-E301-CCAD-AAE652659AAB}"/>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6" name="Espace réservé du pied de page 5">
            <a:extLst>
              <a:ext uri="{FF2B5EF4-FFF2-40B4-BE49-F238E27FC236}">
                <a16:creationId xmlns:a16="http://schemas.microsoft.com/office/drawing/2014/main" id="{57A8243E-9749-4984-EE45-6958AC35EE0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0200FB6-0BCC-1E17-7D9F-8FE759AC2A06}"/>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304608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43C17-2A4E-820A-341A-BC89D06DB0AE}"/>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3C1144A-26CC-0C66-4398-6A72D3070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9F421D-B47C-D8C9-8F36-A2FF5B1735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F761F5B5-72F3-6C56-191F-8A1EEBD61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5EC8B6-59DB-5452-02AD-93155B6446C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D707A73-2F50-71F6-146A-87A8754AF664}"/>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8" name="Espace réservé du pied de page 7">
            <a:extLst>
              <a:ext uri="{FF2B5EF4-FFF2-40B4-BE49-F238E27FC236}">
                <a16:creationId xmlns:a16="http://schemas.microsoft.com/office/drawing/2014/main" id="{2756F9E4-26EE-3E73-A40C-AD16B11CC20F}"/>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0C505AB5-67D1-F34C-19A7-F8D57559A112}"/>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39195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7F64D-0D0A-4B82-41A6-8DF9CA82B61E}"/>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20A78A66-BEFB-B176-9DD6-E6386AAAE3B6}"/>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4" name="Espace réservé du pied de page 3">
            <a:extLst>
              <a:ext uri="{FF2B5EF4-FFF2-40B4-BE49-F238E27FC236}">
                <a16:creationId xmlns:a16="http://schemas.microsoft.com/office/drawing/2014/main" id="{85C69337-AD8A-59FD-3443-86D8877471F5}"/>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96E932F4-88FD-65D9-79EA-C2D108348DC7}"/>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371323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EB3341-97E1-D23C-01D4-BA10991B2F77}"/>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3" name="Espace réservé du pied de page 2">
            <a:extLst>
              <a:ext uri="{FF2B5EF4-FFF2-40B4-BE49-F238E27FC236}">
                <a16:creationId xmlns:a16="http://schemas.microsoft.com/office/drawing/2014/main" id="{1BA46E32-8AAD-B2A2-799D-8238B00867D1}"/>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20BF808-257D-718F-081B-76A6E767E2EC}"/>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9359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65331-5DB8-A16F-FA43-0ACC60DF49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9254DE42-AF3F-BCA6-A2E0-16D8508A5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9EB3FF37-F683-B223-E5E3-CE78F41EE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76F003-EA26-B874-E0B2-2BA72480BC6E}"/>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6" name="Espace réservé du pied de page 5">
            <a:extLst>
              <a:ext uri="{FF2B5EF4-FFF2-40B4-BE49-F238E27FC236}">
                <a16:creationId xmlns:a16="http://schemas.microsoft.com/office/drawing/2014/main" id="{CE7334CA-0FCA-E9B2-0A77-9CCE90A1A01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381B6F0-DD80-9EA3-5940-5404A9FE3ACB}"/>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205146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A46E6-C9C5-C976-73D3-C08EEA6847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B9F32EFF-E5F8-144E-7371-8D27D6B66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12EC3FD-F748-A976-F154-8471DE172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CB35EE-53DC-6D50-EDEE-800473925DA1}"/>
              </a:ext>
            </a:extLst>
          </p:cNvPr>
          <p:cNvSpPr>
            <a:spLocks noGrp="1"/>
          </p:cNvSpPr>
          <p:nvPr>
            <p:ph type="dt" sz="half" idx="10"/>
          </p:nvPr>
        </p:nvSpPr>
        <p:spPr/>
        <p:txBody>
          <a:bodyPr/>
          <a:lstStyle/>
          <a:p>
            <a:fld id="{EFAC28CC-FFAF-4332-842D-74DEEA07FF9A}" type="datetimeFigureOut">
              <a:rPr lang="fr-BE" smtClean="0"/>
              <a:t>22-11-24</a:t>
            </a:fld>
            <a:endParaRPr lang="fr-BE"/>
          </a:p>
        </p:txBody>
      </p:sp>
      <p:sp>
        <p:nvSpPr>
          <p:cNvPr id="6" name="Espace réservé du pied de page 5">
            <a:extLst>
              <a:ext uri="{FF2B5EF4-FFF2-40B4-BE49-F238E27FC236}">
                <a16:creationId xmlns:a16="http://schemas.microsoft.com/office/drawing/2014/main" id="{6DDEA79C-C97B-BCE0-FB8B-7A59F2217D3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924EA93-E797-9E33-F8F0-209483D7F3BA}"/>
              </a:ext>
            </a:extLst>
          </p:cNvPr>
          <p:cNvSpPr>
            <a:spLocks noGrp="1"/>
          </p:cNvSpPr>
          <p:nvPr>
            <p:ph type="sldNum" sz="quarter" idx="12"/>
          </p:nvPr>
        </p:nvSpPr>
        <p:spPr/>
        <p:txBody>
          <a:bodyPr/>
          <a:lstStyle/>
          <a:p>
            <a:fld id="{C5DF98EC-92B0-4D1A-BA35-20A2A8E7AC1B}" type="slidenum">
              <a:rPr lang="fr-BE" smtClean="0"/>
              <a:t>‹N°›</a:t>
            </a:fld>
            <a:endParaRPr lang="fr-BE"/>
          </a:p>
        </p:txBody>
      </p:sp>
    </p:spTree>
    <p:extLst>
      <p:ext uri="{BB962C8B-B14F-4D97-AF65-F5344CB8AC3E}">
        <p14:creationId xmlns:p14="http://schemas.microsoft.com/office/powerpoint/2010/main" val="444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2361BE5-D3A4-A846-76B0-88E24CAE9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0FBC9D5-D2AC-0E99-3803-708CBA57E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65FFEE6-77C8-123E-FF11-95771D0AA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C28CC-FFAF-4332-842D-74DEEA07FF9A}" type="datetimeFigureOut">
              <a:rPr lang="fr-BE" smtClean="0"/>
              <a:t>22-11-24</a:t>
            </a:fld>
            <a:endParaRPr lang="fr-BE"/>
          </a:p>
        </p:txBody>
      </p:sp>
      <p:sp>
        <p:nvSpPr>
          <p:cNvPr id="5" name="Espace réservé du pied de page 4">
            <a:extLst>
              <a:ext uri="{FF2B5EF4-FFF2-40B4-BE49-F238E27FC236}">
                <a16:creationId xmlns:a16="http://schemas.microsoft.com/office/drawing/2014/main" id="{FD5F1D6B-28CD-0E66-9F75-0E6AC4E48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3A8575E-64AE-BA12-6B8C-C982E3A2A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F98EC-92B0-4D1A-BA35-20A2A8E7AC1B}" type="slidenum">
              <a:rPr lang="fr-BE" smtClean="0"/>
              <a:t>‹N°›</a:t>
            </a:fld>
            <a:endParaRPr lang="fr-BE"/>
          </a:p>
        </p:txBody>
      </p:sp>
    </p:spTree>
    <p:extLst>
      <p:ext uri="{BB962C8B-B14F-4D97-AF65-F5344CB8AC3E}">
        <p14:creationId xmlns:p14="http://schemas.microsoft.com/office/powerpoint/2010/main" val="254776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2.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2.sv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6.png"/><Relationship Id="rId7"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47.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playlist?list=PLSFyH98HATPMj4Qu_qbBRwI9pRpUdYORt" TargetMode="External"/><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mailto:kelly.duray@forem.be" TargetMode="External"/><Relationship Id="rId7" Type="http://schemas.openxmlformats.org/officeDocument/2006/relationships/image" Target="../media/image52.svg"/><Relationship Id="rId2" Type="http://schemas.openxmlformats.org/officeDocument/2006/relationships/hyperlink" Target="mailto:Aurore.bisconti@cfwb.be" TargetMode="Externa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hyperlink" Target="https://youtube.com/playlist?list=PLSFyH98HATPMj4Qu_qbBRwI9pRpUdYORt&amp;si=3DBz6BvxL_Eqe0uK"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leforem.be/citoyens/orientation-infos-metiers.html"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Arc 7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E54E2D2-6E56-00D7-EE13-5EF33551F5AB}"/>
              </a:ext>
            </a:extLst>
          </p:cNvPr>
          <p:cNvSpPr>
            <a:spLocks noGrp="1"/>
          </p:cNvSpPr>
          <p:nvPr>
            <p:ph type="ctrTitle"/>
          </p:nvPr>
        </p:nvSpPr>
        <p:spPr>
          <a:xfrm>
            <a:off x="892817" y="1841885"/>
            <a:ext cx="4425551" cy="2387600"/>
          </a:xfrm>
        </p:spPr>
        <p:txBody>
          <a:bodyPr vert="horz" lIns="91440" tIns="45720" rIns="91440" bIns="45720" rtlCol="0">
            <a:normAutofit/>
          </a:bodyPr>
          <a:lstStyle/>
          <a:p>
            <a:pPr algn="l"/>
            <a:r>
              <a:rPr lang="en-US" kern="1200">
                <a:solidFill>
                  <a:srgbClr val="FFFFFF"/>
                </a:solidFill>
                <a:latin typeface="Amasis MT Pro Medium" panose="02040604050005020304" pitchFamily="18" charset="0"/>
              </a:rPr>
              <a:t>Planet’Land</a:t>
            </a:r>
          </a:p>
        </p:txBody>
      </p:sp>
      <p:sp>
        <p:nvSpPr>
          <p:cNvPr id="3" name="Sous-titre 2">
            <a:extLst>
              <a:ext uri="{FF2B5EF4-FFF2-40B4-BE49-F238E27FC236}">
                <a16:creationId xmlns:a16="http://schemas.microsoft.com/office/drawing/2014/main" id="{654DDBD4-6E4E-45E4-5EAD-F89A00CCB40A}"/>
              </a:ext>
            </a:extLst>
          </p:cNvPr>
          <p:cNvSpPr>
            <a:spLocks noGrp="1"/>
          </p:cNvSpPr>
          <p:nvPr>
            <p:ph type="subTitle" idx="1"/>
          </p:nvPr>
        </p:nvSpPr>
        <p:spPr>
          <a:xfrm>
            <a:off x="892817" y="4430416"/>
            <a:ext cx="5975025" cy="1881751"/>
          </a:xfrm>
        </p:spPr>
        <p:txBody>
          <a:bodyPr>
            <a:normAutofit/>
          </a:bodyPr>
          <a:lstStyle/>
          <a:p>
            <a:pPr algn="l"/>
            <a:r>
              <a:rPr lang="fr-BE" dirty="0">
                <a:solidFill>
                  <a:srgbClr val="FFFFFF"/>
                </a:solidFill>
                <a:latin typeface="Amasis MT Pro Medium" panose="02040604050005020304" pitchFamily="18" charset="0"/>
              </a:rPr>
              <a:t>Un outil ludique de découverte métiers</a:t>
            </a:r>
          </a:p>
        </p:txBody>
      </p:sp>
      <p:sp>
        <p:nvSpPr>
          <p:cNvPr id="77" name="Oval 7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e 3">
            <a:extLst>
              <a:ext uri="{FF2B5EF4-FFF2-40B4-BE49-F238E27FC236}">
                <a16:creationId xmlns:a16="http://schemas.microsoft.com/office/drawing/2014/main" id="{A03F13F3-04D7-FD7B-C4C3-DAD4A24BDFC5}"/>
              </a:ext>
            </a:extLst>
          </p:cNvPr>
          <p:cNvGrpSpPr/>
          <p:nvPr/>
        </p:nvGrpSpPr>
        <p:grpSpPr>
          <a:xfrm>
            <a:off x="8818565" y="4052591"/>
            <a:ext cx="2971813" cy="2266462"/>
            <a:chOff x="0" y="0"/>
            <a:chExt cx="2504831" cy="2136531"/>
          </a:xfrm>
        </p:grpSpPr>
        <p:pic>
          <p:nvPicPr>
            <p:cNvPr id="5" name="Image 4" descr="Une image contenant dessin humoristique, terrain de jeux, dessin, art&#10;&#10;Description générée automatiquement">
              <a:extLst>
                <a:ext uri="{FF2B5EF4-FFF2-40B4-BE49-F238E27FC236}">
                  <a16:creationId xmlns:a16="http://schemas.microsoft.com/office/drawing/2014/main" id="{5ECB8A42-F30D-9DE3-DD81-74395E220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11415">
              <a:off x="1024011" y="105215"/>
              <a:ext cx="1480820"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6" name="Image 5">
              <a:extLst>
                <a:ext uri="{FF2B5EF4-FFF2-40B4-BE49-F238E27FC236}">
                  <a16:creationId xmlns:a16="http://schemas.microsoft.com/office/drawing/2014/main" id="{6B42E02D-A9E6-EAFC-A01F-A17C90740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7224">
              <a:off x="0" y="117231"/>
              <a:ext cx="1481455"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7" name="Image 6" descr="Une image contenant texte, affiche, graphisme, Graphique&#10;&#10;Description générée automatiquement">
              <a:extLst>
                <a:ext uri="{FF2B5EF4-FFF2-40B4-BE49-F238E27FC236}">
                  <a16:creationId xmlns:a16="http://schemas.microsoft.com/office/drawing/2014/main" id="{9559D67A-8704-F02D-018A-BF124D3A9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278" y="0"/>
              <a:ext cx="1404620" cy="2018665"/>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grpSp>
      <p:pic>
        <p:nvPicPr>
          <p:cNvPr id="9" name="Image 8" descr="Une image contenant texte, Graphique, cercle, graphisme&#10;&#10;Description générée automatiquement">
            <a:extLst>
              <a:ext uri="{FF2B5EF4-FFF2-40B4-BE49-F238E27FC236}">
                <a16:creationId xmlns:a16="http://schemas.microsoft.com/office/drawing/2014/main" id="{22D87848-A8D2-4ABE-6CD8-95E958CB83F1}"/>
              </a:ext>
            </a:extLst>
          </p:cNvPr>
          <p:cNvPicPr>
            <a:picLocks noChangeAspect="1"/>
          </p:cNvPicPr>
          <p:nvPr/>
        </p:nvPicPr>
        <p:blipFill>
          <a:blip r:embed="rId5"/>
          <a:stretch>
            <a:fillRect/>
          </a:stretch>
        </p:blipFill>
        <p:spPr>
          <a:xfrm>
            <a:off x="1048852" y="1281226"/>
            <a:ext cx="1727266" cy="1707848"/>
          </a:xfrm>
          <a:prstGeom prst="rect">
            <a:avLst/>
          </a:prstGeom>
        </p:spPr>
      </p:pic>
      <p:pic>
        <p:nvPicPr>
          <p:cNvPr id="10" name="Image 9" descr="Une image contenant texte, Police, capture d’écran, ligne&#10;&#10;Description générée automatiquement">
            <a:extLst>
              <a:ext uri="{FF2B5EF4-FFF2-40B4-BE49-F238E27FC236}">
                <a16:creationId xmlns:a16="http://schemas.microsoft.com/office/drawing/2014/main" id="{086C1BC2-59B7-D822-58E4-09CD2CB20343}"/>
              </a:ext>
            </a:extLst>
          </p:cNvPr>
          <p:cNvPicPr>
            <a:picLocks noChangeAspect="1"/>
          </p:cNvPicPr>
          <p:nvPr/>
        </p:nvPicPr>
        <p:blipFill>
          <a:blip r:embed="rId6"/>
          <a:stretch>
            <a:fillRect/>
          </a:stretch>
        </p:blipFill>
        <p:spPr>
          <a:xfrm>
            <a:off x="5808360" y="606451"/>
            <a:ext cx="3338287" cy="464178"/>
          </a:xfrm>
          <a:prstGeom prst="rect">
            <a:avLst/>
          </a:prstGeom>
        </p:spPr>
      </p:pic>
      <p:pic>
        <p:nvPicPr>
          <p:cNvPr id="11" name="Image 10" descr="Une image contenant texte, graphisme, Graphique, capture d’écran&#10;&#10;Description générée automatiquement">
            <a:extLst>
              <a:ext uri="{FF2B5EF4-FFF2-40B4-BE49-F238E27FC236}">
                <a16:creationId xmlns:a16="http://schemas.microsoft.com/office/drawing/2014/main" id="{658C305F-DD22-80D7-7107-EE3F9AA0AC72}"/>
              </a:ext>
            </a:extLst>
          </p:cNvPr>
          <p:cNvPicPr>
            <a:picLocks noChangeAspect="1"/>
          </p:cNvPicPr>
          <p:nvPr/>
        </p:nvPicPr>
        <p:blipFill>
          <a:blip r:embed="rId7"/>
          <a:stretch>
            <a:fillRect/>
          </a:stretch>
        </p:blipFill>
        <p:spPr>
          <a:xfrm>
            <a:off x="7344632" y="1102215"/>
            <a:ext cx="1516395" cy="1744135"/>
          </a:xfrm>
          <a:prstGeom prst="rect">
            <a:avLst/>
          </a:prstGeom>
        </p:spPr>
      </p:pic>
      <p:pic>
        <p:nvPicPr>
          <p:cNvPr id="12" name="Image 11" descr="Une image contenant Police, Graphique, logo, capture d’écran&#10;&#10;Description générée automatiquement">
            <a:extLst>
              <a:ext uri="{FF2B5EF4-FFF2-40B4-BE49-F238E27FC236}">
                <a16:creationId xmlns:a16="http://schemas.microsoft.com/office/drawing/2014/main" id="{06B91C3A-D10B-CE40-7365-1307822A9947}"/>
              </a:ext>
            </a:extLst>
          </p:cNvPr>
          <p:cNvPicPr>
            <a:picLocks noChangeAspect="1"/>
          </p:cNvPicPr>
          <p:nvPr/>
        </p:nvPicPr>
        <p:blipFill>
          <a:blip r:embed="rId8"/>
          <a:stretch>
            <a:fillRect/>
          </a:stretch>
        </p:blipFill>
        <p:spPr>
          <a:xfrm>
            <a:off x="5685594" y="1369521"/>
            <a:ext cx="1651001" cy="1342573"/>
          </a:xfrm>
          <a:prstGeom prst="rect">
            <a:avLst/>
          </a:prstGeom>
        </p:spPr>
      </p:pic>
    </p:spTree>
    <p:extLst>
      <p:ext uri="{BB962C8B-B14F-4D97-AF65-F5344CB8AC3E}">
        <p14:creationId xmlns:p14="http://schemas.microsoft.com/office/powerpoint/2010/main" val="370808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A282492-AEEC-6565-5C0B-9F4546544236}"/>
              </a:ext>
            </a:extLst>
          </p:cNvPr>
          <p:cNvSpPr>
            <a:spLocks noGrp="1"/>
          </p:cNvSpPr>
          <p:nvPr>
            <p:ph type="title"/>
          </p:nvPr>
        </p:nvSpPr>
        <p:spPr>
          <a:xfrm>
            <a:off x="318660" y="306690"/>
            <a:ext cx="8089859" cy="1743740"/>
          </a:xfrm>
        </p:spPr>
        <p:txBody>
          <a:bodyPr vert="horz" lIns="91440" tIns="45720" rIns="91440" bIns="45720" rtlCol="0" anchor="b">
            <a:normAutofit/>
          </a:bodyPr>
          <a:lstStyle/>
          <a:p>
            <a:pPr algn="ctr"/>
            <a:r>
              <a:rPr lang="en-US" err="1">
                <a:latin typeface="Amasis MT Pro Medium" panose="02040604050005020304" pitchFamily="18" charset="0"/>
              </a:rPr>
              <a:t>Technicien</a:t>
            </a:r>
            <a:r>
              <a:rPr lang="en-US">
                <a:latin typeface="Amasis MT Pro Medium" panose="02040604050005020304" pitchFamily="18" charset="0"/>
              </a:rPr>
              <a:t>(ne) de </a:t>
            </a:r>
            <a:r>
              <a:rPr lang="en-US" err="1">
                <a:latin typeface="Amasis MT Pro Medium" panose="02040604050005020304" pitchFamily="18" charset="0"/>
              </a:rPr>
              <a:t>laboratoire</a:t>
            </a:r>
            <a:endParaRPr lang="en-US">
              <a:latin typeface="Amasis MT Pro Medium" panose="02040604050005020304" pitchFamily="18" charset="0"/>
            </a:endParaRPr>
          </a:p>
        </p:txBody>
      </p:sp>
      <p:sp>
        <p:nvSpPr>
          <p:cNvPr id="13" name="Freeform: Shape 12">
            <a:extLst>
              <a:ext uri="{FF2B5EF4-FFF2-40B4-BE49-F238E27FC236}">
                <a16:creationId xmlns:a16="http://schemas.microsoft.com/office/drawing/2014/main" id="{8A99082C-DFB7-4A76-AEF9-CC7776D1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descr="Une image contenant clipart, dessin humoristique, illustration, créativité&#10;&#10;Description générée automatiquement">
            <a:extLst>
              <a:ext uri="{FF2B5EF4-FFF2-40B4-BE49-F238E27FC236}">
                <a16:creationId xmlns:a16="http://schemas.microsoft.com/office/drawing/2014/main" id="{83C1B40E-D52F-585E-E4E9-EDEF09FAF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08" y="3409471"/>
            <a:ext cx="1858869" cy="3204948"/>
          </a:xfrm>
          <a:prstGeom prst="rect">
            <a:avLst/>
          </a:prstGeom>
        </p:spPr>
      </p:pic>
      <p:pic>
        <p:nvPicPr>
          <p:cNvPr id="6" name="Image 5" descr="Une image contenant habits, sapin, dessin humoristique, illustration&#10;&#10;Description générée automatiquement">
            <a:extLst>
              <a:ext uri="{FF2B5EF4-FFF2-40B4-BE49-F238E27FC236}">
                <a16:creationId xmlns:a16="http://schemas.microsoft.com/office/drawing/2014/main" id="{647122AF-1A43-EAA4-C6C3-754725E4C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7734" y="937086"/>
            <a:ext cx="2413545" cy="3283732"/>
          </a:xfrm>
          <a:prstGeom prst="rect">
            <a:avLst/>
          </a:prstGeom>
        </p:spPr>
      </p:pic>
      <p:sp>
        <p:nvSpPr>
          <p:cNvPr id="15" name="Freeform: Shape 14">
            <a:extLst>
              <a:ext uri="{FF2B5EF4-FFF2-40B4-BE49-F238E27FC236}">
                <a16:creationId xmlns:a16="http://schemas.microsoft.com/office/drawing/2014/main" id="{335CD886-02A5-44BE-B07A-B120E39D7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au 7">
            <a:extLst>
              <a:ext uri="{FF2B5EF4-FFF2-40B4-BE49-F238E27FC236}">
                <a16:creationId xmlns:a16="http://schemas.microsoft.com/office/drawing/2014/main" id="{8A72C1C2-0AD0-87D6-CF0F-133D44C137A2}"/>
              </a:ext>
            </a:extLst>
          </p:cNvPr>
          <p:cNvGraphicFramePr>
            <a:graphicFrameLocks noGrp="1"/>
          </p:cNvGraphicFramePr>
          <p:nvPr>
            <p:extLst>
              <p:ext uri="{D42A27DB-BD31-4B8C-83A1-F6EECF244321}">
                <p14:modId xmlns:p14="http://schemas.microsoft.com/office/powerpoint/2010/main" val="2293370564"/>
              </p:ext>
            </p:extLst>
          </p:nvPr>
        </p:nvGraphicFramePr>
        <p:xfrm>
          <a:off x="2789941" y="2665762"/>
          <a:ext cx="5100680" cy="2010569"/>
        </p:xfrm>
        <a:graphic>
          <a:graphicData uri="http://schemas.openxmlformats.org/drawingml/2006/table">
            <a:tbl>
              <a:tblPr/>
              <a:tblGrid>
                <a:gridCol w="5100680">
                  <a:extLst>
                    <a:ext uri="{9D8B030D-6E8A-4147-A177-3AD203B41FA5}">
                      <a16:colId xmlns:a16="http://schemas.microsoft.com/office/drawing/2014/main" val="809992185"/>
                    </a:ext>
                  </a:extLst>
                </a:gridCol>
              </a:tblGrid>
              <a:tr h="2010569">
                <a:tc>
                  <a:txBody>
                    <a:bodyPr/>
                    <a:lstStyle/>
                    <a:p>
                      <a:pPr algn="just" fontAlgn="b"/>
                      <a:r>
                        <a:rPr lang="fr-BE" sz="1800" b="0" i="0" u="none" strike="noStrike" dirty="0">
                          <a:solidFill>
                            <a:srgbClr val="000000"/>
                          </a:solidFill>
                          <a:effectLst/>
                          <a:latin typeface="Biome Light" panose="020B0303030204020804" pitchFamily="34" charset="0"/>
                          <a:cs typeface="Biome Light" panose="020B0303030204020804" pitchFamily="34" charset="0"/>
                        </a:rPr>
                        <a:t>Les techniciens de laboratoire peuvent contribuer aux ODD en assurant des analyses qui soutiennent la recherche médicale et environnementale (ODD 3 et 15). </a:t>
                      </a:r>
                    </a:p>
                    <a:p>
                      <a:pPr algn="just" fontAlgn="b"/>
                      <a:endParaRPr lang="fr-BE" sz="1800" b="0" i="0" u="none" strike="noStrike" dirty="0">
                        <a:solidFill>
                          <a:srgbClr val="000000"/>
                        </a:solidFill>
                        <a:effectLst/>
                        <a:latin typeface="Biome Light" panose="020B0303030204020804" pitchFamily="34" charset="0"/>
                        <a:cs typeface="Biome Light" panose="020B0303030204020804" pitchFamily="34" charset="0"/>
                      </a:endParaRPr>
                    </a:p>
                    <a:p>
                      <a:pPr algn="just" fontAlgn="b"/>
                      <a:r>
                        <a:rPr lang="fr-BE" sz="1800" b="0" i="0" u="none" strike="noStrike" dirty="0">
                          <a:solidFill>
                            <a:srgbClr val="000000"/>
                          </a:solidFill>
                          <a:effectLst/>
                          <a:latin typeface="Biome Light" panose="020B0303030204020804" pitchFamily="34" charset="0"/>
                          <a:cs typeface="Biome Light" panose="020B0303030204020804" pitchFamily="34" charset="0"/>
                        </a:rPr>
                        <a:t>Leur travail est crucial pour la </a:t>
                      </a:r>
                      <a:r>
                        <a:rPr lang="fr-BE" sz="1600" b="0" i="0" u="none" strike="noStrike" dirty="0">
                          <a:solidFill>
                            <a:srgbClr val="000000"/>
                          </a:solidFill>
                          <a:effectLst/>
                          <a:latin typeface="Biome Light" panose="020B0303030204020804" pitchFamily="34" charset="0"/>
                          <a:cs typeface="Biome Light" panose="020B0303030204020804" pitchFamily="34" charset="0"/>
                        </a:rPr>
                        <a:t>santé</a:t>
                      </a:r>
                      <a:r>
                        <a:rPr lang="fr-BE" sz="1800" b="0" i="0" u="none" strike="noStrike" dirty="0">
                          <a:solidFill>
                            <a:srgbClr val="000000"/>
                          </a:solidFill>
                          <a:effectLst/>
                          <a:latin typeface="Biome Light" panose="020B0303030204020804" pitchFamily="34" charset="0"/>
                          <a:cs typeface="Biome Light" panose="020B0303030204020804" pitchFamily="34" charset="0"/>
                        </a:rPr>
                        <a:t> publique et la protection de la diversité.</a:t>
                      </a:r>
                    </a:p>
                  </a:txBody>
                  <a:tcPr marL="6350" marR="6350" marT="6350" anchor="b">
                    <a:lnL>
                      <a:noFill/>
                    </a:lnL>
                    <a:lnR>
                      <a:noFill/>
                    </a:lnR>
                    <a:lnT>
                      <a:noFill/>
                    </a:lnT>
                    <a:lnB>
                      <a:noFill/>
                    </a:lnB>
                    <a:noFill/>
                  </a:tcPr>
                </a:tc>
                <a:extLst>
                  <a:ext uri="{0D108BD9-81ED-4DB2-BD59-A6C34878D82A}">
                    <a16:rowId xmlns:a16="http://schemas.microsoft.com/office/drawing/2014/main" val="60395810"/>
                  </a:ext>
                </a:extLst>
              </a:tr>
            </a:tbl>
          </a:graphicData>
        </a:graphic>
      </p:graphicFrame>
      <p:sp>
        <p:nvSpPr>
          <p:cNvPr id="3" name="ZoneTexte 2">
            <a:extLst>
              <a:ext uri="{FF2B5EF4-FFF2-40B4-BE49-F238E27FC236}">
                <a16:creationId xmlns:a16="http://schemas.microsoft.com/office/drawing/2014/main" id="{F4FE2953-4180-E7C2-17A7-EFFC8C65F42F}"/>
              </a:ext>
            </a:extLst>
          </p:cNvPr>
          <p:cNvSpPr txBox="1"/>
          <p:nvPr/>
        </p:nvSpPr>
        <p:spPr>
          <a:xfrm>
            <a:off x="7825594" y="5403649"/>
            <a:ext cx="3991798" cy="584775"/>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25 : fiole</a:t>
            </a:r>
          </a:p>
          <a:p>
            <a:r>
              <a:rPr lang="fr-BE" sz="1600" b="1" dirty="0">
                <a:latin typeface="Biome Light" panose="020B0303030204020804" pitchFamily="34" charset="0"/>
                <a:cs typeface="Biome Light" panose="020B0303030204020804" pitchFamily="34" charset="0"/>
              </a:rPr>
              <a:t>52 : technicien chimiste avec les fioles</a:t>
            </a:r>
          </a:p>
        </p:txBody>
      </p:sp>
      <p:pic>
        <p:nvPicPr>
          <p:cNvPr id="5" name="Graphique 4" descr="Carte à jouer avec un remplissage uni">
            <a:extLst>
              <a:ext uri="{FF2B5EF4-FFF2-40B4-BE49-F238E27FC236}">
                <a16:creationId xmlns:a16="http://schemas.microsoft.com/office/drawing/2014/main" id="{E03A5D60-DEAA-A1D1-DC3C-1CAEB7BE4D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0818" y="5403648"/>
            <a:ext cx="584775" cy="584775"/>
          </a:xfrm>
          <a:prstGeom prst="rect">
            <a:avLst/>
          </a:prstGeom>
        </p:spPr>
      </p:pic>
    </p:spTree>
    <p:extLst>
      <p:ext uri="{BB962C8B-B14F-4D97-AF65-F5344CB8AC3E}">
        <p14:creationId xmlns:p14="http://schemas.microsoft.com/office/powerpoint/2010/main" val="152527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DB3C7AF-F4D5-40CF-8276-0E091C50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75877D71-9477-E977-91A3-165B0F4FB624}"/>
              </a:ext>
            </a:extLst>
          </p:cNvPr>
          <p:cNvSpPr>
            <a:spLocks noGrp="1"/>
          </p:cNvSpPr>
          <p:nvPr>
            <p:ph type="title"/>
          </p:nvPr>
        </p:nvSpPr>
        <p:spPr>
          <a:xfrm>
            <a:off x="643466" y="753627"/>
            <a:ext cx="5081925" cy="1522214"/>
          </a:xfrm>
        </p:spPr>
        <p:txBody>
          <a:bodyPr vert="horz" lIns="91440" tIns="45720" rIns="91440" bIns="45720" rtlCol="0" anchor="b">
            <a:normAutofit/>
          </a:bodyPr>
          <a:lstStyle/>
          <a:p>
            <a:pPr algn="ctr"/>
            <a:r>
              <a:rPr lang="en-US" sz="4000">
                <a:solidFill>
                  <a:srgbClr val="FFFFFF"/>
                </a:solidFill>
                <a:latin typeface="Amasis MT Pro Medium" panose="02040604050005020304" pitchFamily="18" charset="0"/>
              </a:rPr>
              <a:t>Agent </a:t>
            </a:r>
            <a:r>
              <a:rPr lang="en-US" sz="4000" err="1">
                <a:solidFill>
                  <a:srgbClr val="FFFFFF"/>
                </a:solidFill>
                <a:latin typeface="Amasis MT Pro Medium" panose="02040604050005020304" pitchFamily="18" charset="0"/>
              </a:rPr>
              <a:t>d’entretien</a:t>
            </a:r>
            <a:r>
              <a:rPr lang="en-US" sz="4000">
                <a:solidFill>
                  <a:srgbClr val="FFFFFF"/>
                </a:solidFill>
                <a:latin typeface="Amasis MT Pro Medium" panose="02040604050005020304" pitchFamily="18" charset="0"/>
              </a:rPr>
              <a:t> </a:t>
            </a:r>
            <a:r>
              <a:rPr lang="en-US" sz="4000" err="1">
                <a:solidFill>
                  <a:srgbClr val="FFFFFF"/>
                </a:solidFill>
                <a:latin typeface="Amasis MT Pro Medium" panose="02040604050005020304" pitchFamily="18" charset="0"/>
              </a:rPr>
              <a:t>en</a:t>
            </a:r>
            <a:r>
              <a:rPr lang="en-US" sz="4000">
                <a:solidFill>
                  <a:srgbClr val="FFFFFF"/>
                </a:solidFill>
                <a:latin typeface="Amasis MT Pro Medium" panose="02040604050005020304" pitchFamily="18" charset="0"/>
              </a:rPr>
              <a:t> parcs et </a:t>
            </a:r>
            <a:r>
              <a:rPr lang="en-US" sz="4000" err="1">
                <a:solidFill>
                  <a:srgbClr val="FFFFFF"/>
                </a:solidFill>
                <a:latin typeface="Amasis MT Pro Medium" panose="02040604050005020304" pitchFamily="18" charset="0"/>
              </a:rPr>
              <a:t>jardins</a:t>
            </a:r>
            <a:endParaRPr lang="en-US" sz="4000">
              <a:solidFill>
                <a:srgbClr val="FFFFFF"/>
              </a:solidFill>
              <a:latin typeface="Amasis MT Pro Medium" panose="02040604050005020304" pitchFamily="18" charset="0"/>
            </a:endParaRPr>
          </a:p>
        </p:txBody>
      </p:sp>
      <p:sp>
        <p:nvSpPr>
          <p:cNvPr id="26" name="Freeform: Shape 25">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28" name="Oval 27">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 16" descr="Une image contenant outil, scie&#10;&#10;Description générée automatiquement">
            <a:extLst>
              <a:ext uri="{FF2B5EF4-FFF2-40B4-BE49-F238E27FC236}">
                <a16:creationId xmlns:a16="http://schemas.microsoft.com/office/drawing/2014/main" id="{E7992808-0B00-5E29-F79F-26362F647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757" y="1247522"/>
            <a:ext cx="2422598" cy="2059208"/>
          </a:xfrm>
          <a:custGeom>
            <a:avLst/>
            <a:gdLst/>
            <a:ahLst/>
            <a:cxnLst/>
            <a:rect l="l" t="t" r="r" b="b"/>
            <a:pathLst>
              <a:path w="2498961" h="2498961">
                <a:moveTo>
                  <a:pt x="65723" y="0"/>
                </a:moveTo>
                <a:lnTo>
                  <a:pt x="2433238" y="0"/>
                </a:lnTo>
                <a:cubicBezTo>
                  <a:pt x="2469536" y="0"/>
                  <a:pt x="2498961" y="29425"/>
                  <a:pt x="2498961" y="65723"/>
                </a:cubicBezTo>
                <a:lnTo>
                  <a:pt x="2498961" y="2433238"/>
                </a:lnTo>
                <a:cubicBezTo>
                  <a:pt x="2498961" y="2469536"/>
                  <a:pt x="2469536" y="2498961"/>
                  <a:pt x="2433238" y="2498961"/>
                </a:cubicBezTo>
                <a:lnTo>
                  <a:pt x="65723" y="2498961"/>
                </a:lnTo>
                <a:cubicBezTo>
                  <a:pt x="29425" y="2498961"/>
                  <a:pt x="0" y="2469536"/>
                  <a:pt x="0" y="2433238"/>
                </a:cubicBezTo>
                <a:lnTo>
                  <a:pt x="0" y="65723"/>
                </a:lnTo>
                <a:cubicBezTo>
                  <a:pt x="0" y="29425"/>
                  <a:pt x="29425" y="0"/>
                  <a:pt x="65723" y="0"/>
                </a:cubicBezTo>
                <a:close/>
              </a:path>
            </a:pathLst>
          </a:custGeom>
        </p:spPr>
      </p:pic>
      <p:pic>
        <p:nvPicPr>
          <p:cNvPr id="19" name="Image 18">
            <a:extLst>
              <a:ext uri="{FF2B5EF4-FFF2-40B4-BE49-F238E27FC236}">
                <a16:creationId xmlns:a16="http://schemas.microsoft.com/office/drawing/2014/main" id="{8EFCA3BD-1736-44CD-D427-5D74144A3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611" y="228079"/>
            <a:ext cx="2371855" cy="2445212"/>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5" name="Image 14" descr="Une image contenant dessin, Dessin d’enfant, dessin humoristique, vert&#10;&#10;Description générée automatiquement">
            <a:extLst>
              <a:ext uri="{FF2B5EF4-FFF2-40B4-BE49-F238E27FC236}">
                <a16:creationId xmlns:a16="http://schemas.microsoft.com/office/drawing/2014/main" id="{56FE706C-6471-CFD8-BF82-2825FAF72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757" y="3932814"/>
            <a:ext cx="2422598" cy="216822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3" name="Image 12" descr="Une image contenant transport, roue, tondeuse, pneu&#10;&#10;Description générée automatiquement">
            <a:extLst>
              <a:ext uri="{FF2B5EF4-FFF2-40B4-BE49-F238E27FC236}">
                <a16:creationId xmlns:a16="http://schemas.microsoft.com/office/drawing/2014/main" id="{61ED3500-0289-0CBC-D51F-44F9FFE13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9611" y="3316620"/>
            <a:ext cx="2422598" cy="1829062"/>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30" name="Freeform: Shape 29">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graphicFrame>
        <p:nvGraphicFramePr>
          <p:cNvPr id="20" name="Tableau 19">
            <a:extLst>
              <a:ext uri="{FF2B5EF4-FFF2-40B4-BE49-F238E27FC236}">
                <a16:creationId xmlns:a16="http://schemas.microsoft.com/office/drawing/2014/main" id="{430D20B6-D48D-E388-B227-0DC4F7827257}"/>
              </a:ext>
            </a:extLst>
          </p:cNvPr>
          <p:cNvGraphicFramePr>
            <a:graphicFrameLocks noGrp="1"/>
          </p:cNvGraphicFramePr>
          <p:nvPr>
            <p:extLst>
              <p:ext uri="{D42A27DB-BD31-4B8C-83A1-F6EECF244321}">
                <p14:modId xmlns:p14="http://schemas.microsoft.com/office/powerpoint/2010/main" val="3417292344"/>
              </p:ext>
            </p:extLst>
          </p:nvPr>
        </p:nvGraphicFramePr>
        <p:xfrm>
          <a:off x="898428" y="2828945"/>
          <a:ext cx="4571999" cy="2002790"/>
        </p:xfrm>
        <a:graphic>
          <a:graphicData uri="http://schemas.openxmlformats.org/drawingml/2006/table">
            <a:tbl>
              <a:tblPr/>
              <a:tblGrid>
                <a:gridCol w="4571999">
                  <a:extLst>
                    <a:ext uri="{9D8B030D-6E8A-4147-A177-3AD203B41FA5}">
                      <a16:colId xmlns:a16="http://schemas.microsoft.com/office/drawing/2014/main" val="1580630071"/>
                    </a:ext>
                  </a:extLst>
                </a:gridCol>
              </a:tblGrid>
              <a:tr h="1285875">
                <a:tc>
                  <a:txBody>
                    <a:bodyPr/>
                    <a:lstStyle/>
                    <a:p>
                      <a:pPr algn="just" fontAlgn="b"/>
                      <a:r>
                        <a:rPr lang="fr-BE" sz="1600" b="0" i="0" u="none" strike="noStrike" dirty="0">
                          <a:solidFill>
                            <a:schemeClr val="bg1"/>
                          </a:solidFill>
                          <a:effectLst/>
                          <a:latin typeface="Biome Light" panose="020B0303030204020804" pitchFamily="34" charset="0"/>
                          <a:cs typeface="Biome Light" panose="020B0303030204020804" pitchFamily="34" charset="0"/>
                        </a:rPr>
                        <a:t>Les agents d'entretien en parcs et jardins peuvent contribuer aux ODD en préservant la biodiversité et en utilisant des pratiques écologiques (ODD 15). </a:t>
                      </a:r>
                    </a:p>
                    <a:p>
                      <a:pPr algn="just" fontAlgn="b"/>
                      <a:endParaRPr lang="fr-BE" sz="1600" b="0" i="0" u="none" strike="noStrike" dirty="0">
                        <a:solidFill>
                          <a:schemeClr val="bg1"/>
                        </a:solidFill>
                        <a:effectLst/>
                        <a:latin typeface="Biome Light" panose="020B0303030204020804" pitchFamily="34" charset="0"/>
                        <a:cs typeface="Biome Light" panose="020B0303030204020804" pitchFamily="34" charset="0"/>
                      </a:endParaRPr>
                    </a:p>
                    <a:p>
                      <a:pPr algn="just" fontAlgn="b"/>
                      <a:r>
                        <a:rPr lang="fr-BE" sz="1600" b="0" i="0" u="none" strike="noStrike" dirty="0">
                          <a:solidFill>
                            <a:schemeClr val="bg1"/>
                          </a:solidFill>
                          <a:effectLst/>
                          <a:latin typeface="Biome Light" panose="020B0303030204020804" pitchFamily="34" charset="0"/>
                          <a:cs typeface="Biome Light" panose="020B0303030204020804" pitchFamily="34" charset="0"/>
                        </a:rPr>
                        <a:t>Leur travail améliore également la qualité de vie urbaine en créant des espaces verts accessible et agréables pour tous (ODD 11)</a:t>
                      </a:r>
                    </a:p>
                  </a:txBody>
                  <a:tcPr marL="6350" marR="6350" marT="6350" anchor="b">
                    <a:lnL>
                      <a:noFill/>
                    </a:lnL>
                    <a:lnR>
                      <a:noFill/>
                    </a:lnR>
                    <a:lnT>
                      <a:noFill/>
                    </a:lnT>
                    <a:lnB>
                      <a:noFill/>
                    </a:lnB>
                    <a:noFill/>
                  </a:tcPr>
                </a:tc>
                <a:extLst>
                  <a:ext uri="{0D108BD9-81ED-4DB2-BD59-A6C34878D82A}">
                    <a16:rowId xmlns:a16="http://schemas.microsoft.com/office/drawing/2014/main" val="1270633634"/>
                  </a:ext>
                </a:extLst>
              </a:tr>
            </a:tbl>
          </a:graphicData>
        </a:graphic>
      </p:graphicFrame>
      <p:sp>
        <p:nvSpPr>
          <p:cNvPr id="3" name="ZoneTexte 2">
            <a:extLst>
              <a:ext uri="{FF2B5EF4-FFF2-40B4-BE49-F238E27FC236}">
                <a16:creationId xmlns:a16="http://schemas.microsoft.com/office/drawing/2014/main" id="{6CC693E6-B5F1-ADEE-16CA-907137EB649F}"/>
              </a:ext>
            </a:extLst>
          </p:cNvPr>
          <p:cNvSpPr txBox="1"/>
          <p:nvPr/>
        </p:nvSpPr>
        <p:spPr>
          <a:xfrm>
            <a:off x="830045" y="6017796"/>
            <a:ext cx="6543779"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A, O, W, 24 et 66 : outils de l’agent d’entretien en parcs et jardins</a:t>
            </a:r>
          </a:p>
        </p:txBody>
      </p:sp>
      <p:pic>
        <p:nvPicPr>
          <p:cNvPr id="4" name="Graphique 3" descr="Carte à jouer avec un remplissage uni">
            <a:extLst>
              <a:ext uri="{FF2B5EF4-FFF2-40B4-BE49-F238E27FC236}">
                <a16:creationId xmlns:a16="http://schemas.microsoft.com/office/drawing/2014/main" id="{49596816-E3C4-7831-F73E-A1832CAE1C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732" y="5894685"/>
            <a:ext cx="584775" cy="584775"/>
          </a:xfrm>
          <a:prstGeom prst="rect">
            <a:avLst/>
          </a:prstGeom>
        </p:spPr>
      </p:pic>
    </p:spTree>
    <p:extLst>
      <p:ext uri="{BB962C8B-B14F-4D97-AF65-F5344CB8AC3E}">
        <p14:creationId xmlns:p14="http://schemas.microsoft.com/office/powerpoint/2010/main" val="73039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23E00C-4E82-6349-3D36-829E6E8D7A18}"/>
              </a:ext>
            </a:extLst>
          </p:cNvPr>
          <p:cNvSpPr>
            <a:spLocks noGrp="1"/>
          </p:cNvSpPr>
          <p:nvPr>
            <p:ph type="title"/>
          </p:nvPr>
        </p:nvSpPr>
        <p:spPr>
          <a:xfrm>
            <a:off x="207274" y="1195169"/>
            <a:ext cx="5271262" cy="2387600"/>
          </a:xfrm>
        </p:spPr>
        <p:txBody>
          <a:bodyPr vert="horz" lIns="91440" tIns="45720" rIns="91440" bIns="45720" rtlCol="0" anchor="t">
            <a:normAutofit/>
          </a:bodyPr>
          <a:lstStyle/>
          <a:p>
            <a:r>
              <a:rPr lang="en-US" sz="2800" kern="1200" dirty="0" err="1">
                <a:solidFill>
                  <a:schemeClr val="tx1"/>
                </a:solidFill>
                <a:latin typeface="Amasis MT Pro Medium" panose="02040604050005020304" pitchFamily="18" charset="0"/>
              </a:rPr>
              <a:t>Conducteur</a:t>
            </a:r>
            <a:r>
              <a:rPr lang="en-US" sz="2800" kern="1200" dirty="0">
                <a:solidFill>
                  <a:schemeClr val="tx1"/>
                </a:solidFill>
                <a:latin typeface="Amasis MT Pro Medium" panose="02040604050005020304" pitchFamily="18" charset="0"/>
              </a:rPr>
              <a:t>(rice) de machines </a:t>
            </a:r>
            <a:r>
              <a:rPr lang="en-US" sz="2800" kern="1200" dirty="0" err="1">
                <a:solidFill>
                  <a:schemeClr val="tx1"/>
                </a:solidFill>
                <a:latin typeface="Amasis MT Pro Medium" panose="02040604050005020304" pitchFamily="18" charset="0"/>
              </a:rPr>
              <a:t>agricoles</a:t>
            </a:r>
            <a:endParaRPr lang="en-US" sz="2800" kern="1200" dirty="0">
              <a:solidFill>
                <a:schemeClr val="tx1"/>
              </a:solidFill>
              <a:latin typeface="Amasis MT Pro Medium" panose="02040604050005020304" pitchFamily="18" charset="0"/>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roue, Véhicule terrestre, véhicule, pneu&#10;&#10;Description générée automatiquement">
            <a:extLst>
              <a:ext uri="{FF2B5EF4-FFF2-40B4-BE49-F238E27FC236}">
                <a16:creationId xmlns:a16="http://schemas.microsoft.com/office/drawing/2014/main" id="{B90F9599-2340-2349-8FCD-E58B120E2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813" y="666728"/>
            <a:ext cx="4017358" cy="5465791"/>
          </a:xfrm>
          <a:prstGeom prst="rect">
            <a:avLst/>
          </a:prstGeom>
        </p:spPr>
      </p:pic>
      <p:graphicFrame>
        <p:nvGraphicFramePr>
          <p:cNvPr id="5" name="Tableau 4">
            <a:extLst>
              <a:ext uri="{FF2B5EF4-FFF2-40B4-BE49-F238E27FC236}">
                <a16:creationId xmlns:a16="http://schemas.microsoft.com/office/drawing/2014/main" id="{A860C533-09E2-207F-2963-1722B78703A8}"/>
              </a:ext>
            </a:extLst>
          </p:cNvPr>
          <p:cNvGraphicFramePr>
            <a:graphicFrameLocks noGrp="1"/>
          </p:cNvGraphicFramePr>
          <p:nvPr>
            <p:extLst>
              <p:ext uri="{D42A27DB-BD31-4B8C-83A1-F6EECF244321}">
                <p14:modId xmlns:p14="http://schemas.microsoft.com/office/powerpoint/2010/main" val="2135026544"/>
              </p:ext>
            </p:extLst>
          </p:nvPr>
        </p:nvGraphicFramePr>
        <p:xfrm>
          <a:off x="1246900" y="2657057"/>
          <a:ext cx="3655699" cy="2246630"/>
        </p:xfrm>
        <a:graphic>
          <a:graphicData uri="http://schemas.openxmlformats.org/drawingml/2006/table">
            <a:tbl>
              <a:tblPr/>
              <a:tblGrid>
                <a:gridCol w="3655699">
                  <a:extLst>
                    <a:ext uri="{9D8B030D-6E8A-4147-A177-3AD203B41FA5}">
                      <a16:colId xmlns:a16="http://schemas.microsoft.com/office/drawing/2014/main" val="3141120220"/>
                    </a:ext>
                  </a:extLst>
                </a:gridCol>
              </a:tblGrid>
              <a:tr h="1285875">
                <a:tc>
                  <a:txBody>
                    <a:bodyPr/>
                    <a:lstStyle/>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Peuvent contribuer aux ODD en optimisant les pratiques agricoles et forestières pour une production durable (ODD 2 et 12). </a:t>
                      </a:r>
                    </a:p>
                    <a:p>
                      <a:pPr algn="just" fontAlgn="b"/>
                      <a:endParaRPr lang="fr-BE" sz="1600" b="0" i="0" u="none" strike="noStrike" dirty="0">
                        <a:solidFill>
                          <a:srgbClr val="000000"/>
                        </a:solidFill>
                        <a:effectLst/>
                        <a:latin typeface="Biome Light" panose="020B0303030204020804" pitchFamily="34" charset="0"/>
                        <a:cs typeface="Biome Light" panose="020B0303030204020804" pitchFamily="34" charset="0"/>
                      </a:endParaRPr>
                    </a:p>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Leur travail aide à préserver les ressources naturelles et à réduire l'impact environnemental des activités agricoles et forestières.</a:t>
                      </a:r>
                    </a:p>
                  </a:txBody>
                  <a:tcPr marL="6350" marR="6350" marT="6350" anchor="b">
                    <a:lnL>
                      <a:noFill/>
                    </a:lnL>
                    <a:lnR>
                      <a:noFill/>
                    </a:lnR>
                    <a:lnT>
                      <a:noFill/>
                    </a:lnT>
                    <a:lnB>
                      <a:noFill/>
                    </a:lnB>
                    <a:noFill/>
                  </a:tcPr>
                </a:tc>
                <a:extLst>
                  <a:ext uri="{0D108BD9-81ED-4DB2-BD59-A6C34878D82A}">
                    <a16:rowId xmlns:a16="http://schemas.microsoft.com/office/drawing/2014/main" val="3685899359"/>
                  </a:ext>
                </a:extLst>
              </a:tr>
            </a:tbl>
          </a:graphicData>
        </a:graphic>
      </p:graphicFrame>
      <p:sp>
        <p:nvSpPr>
          <p:cNvPr id="3" name="ZoneTexte 2">
            <a:extLst>
              <a:ext uri="{FF2B5EF4-FFF2-40B4-BE49-F238E27FC236}">
                <a16:creationId xmlns:a16="http://schemas.microsoft.com/office/drawing/2014/main" id="{248CCAAD-9435-55E2-0FD5-C043A8E6E4AD}"/>
              </a:ext>
            </a:extLst>
          </p:cNvPr>
          <p:cNvSpPr txBox="1"/>
          <p:nvPr/>
        </p:nvSpPr>
        <p:spPr>
          <a:xfrm>
            <a:off x="830045" y="6017796"/>
            <a:ext cx="2302233"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34 : machine agricole</a:t>
            </a:r>
          </a:p>
        </p:txBody>
      </p:sp>
      <p:pic>
        <p:nvPicPr>
          <p:cNvPr id="6" name="Graphique 5" descr="Carte à jouer avec un remplissage uni">
            <a:extLst>
              <a:ext uri="{FF2B5EF4-FFF2-40B4-BE49-F238E27FC236}">
                <a16:creationId xmlns:a16="http://schemas.microsoft.com/office/drawing/2014/main" id="{CCD0F246-F70A-B3EB-30EB-58BC33F0E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732" y="5894685"/>
            <a:ext cx="584775" cy="584775"/>
          </a:xfrm>
          <a:prstGeom prst="rect">
            <a:avLst/>
          </a:prstGeom>
        </p:spPr>
      </p:pic>
    </p:spTree>
    <p:extLst>
      <p:ext uri="{BB962C8B-B14F-4D97-AF65-F5344CB8AC3E}">
        <p14:creationId xmlns:p14="http://schemas.microsoft.com/office/powerpoint/2010/main" val="175880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1E504E-CC07-1970-81C3-CBA8E5A537C1}"/>
              </a:ext>
            </a:extLst>
          </p:cNvPr>
          <p:cNvSpPr>
            <a:spLocks noGrp="1"/>
          </p:cNvSpPr>
          <p:nvPr>
            <p:ph type="title"/>
          </p:nvPr>
        </p:nvSpPr>
        <p:spPr>
          <a:xfrm>
            <a:off x="3779520" y="228301"/>
            <a:ext cx="7884160" cy="2135692"/>
          </a:xfrm>
        </p:spPr>
        <p:txBody>
          <a:bodyPr vert="horz" lIns="91440" tIns="45720" rIns="91440" bIns="45720" rtlCol="0" anchor="b">
            <a:normAutofit/>
          </a:bodyPr>
          <a:lstStyle/>
          <a:p>
            <a:pPr algn="ctr"/>
            <a:r>
              <a:rPr lang="en-US" kern="1200" dirty="0" err="1">
                <a:solidFill>
                  <a:schemeClr val="tx1"/>
                </a:solidFill>
                <a:latin typeface="Amasis MT Pro Medium" panose="02040604050005020304" pitchFamily="18" charset="0"/>
              </a:rPr>
              <a:t>Horticulteur</a:t>
            </a:r>
            <a:r>
              <a:rPr lang="en-US" kern="1200" dirty="0">
                <a:solidFill>
                  <a:schemeClr val="tx1"/>
                </a:solidFill>
                <a:latin typeface="Amasis MT Pro Medium" panose="02040604050005020304" pitchFamily="18" charset="0"/>
              </a:rPr>
              <a:t>(rice) -  </a:t>
            </a:r>
            <a:r>
              <a:rPr lang="en-US" kern="1200" dirty="0" err="1">
                <a:solidFill>
                  <a:schemeClr val="tx1"/>
                </a:solidFill>
                <a:latin typeface="Amasis MT Pro Medium" panose="02040604050005020304" pitchFamily="18" charset="0"/>
              </a:rPr>
              <a:t>maraîcher</a:t>
            </a:r>
            <a:r>
              <a:rPr lang="en-US" kern="1200" dirty="0">
                <a:solidFill>
                  <a:schemeClr val="tx1"/>
                </a:solidFill>
                <a:latin typeface="Amasis MT Pro Medium" panose="02040604050005020304" pitchFamily="18" charset="0"/>
              </a:rPr>
              <a:t>(</a:t>
            </a:r>
            <a:r>
              <a:rPr lang="en-US" kern="1200" dirty="0" err="1">
                <a:solidFill>
                  <a:schemeClr val="tx1"/>
                </a:solidFill>
                <a:latin typeface="Amasis MT Pro Medium" panose="02040604050005020304" pitchFamily="18" charset="0"/>
              </a:rPr>
              <a:t>ère</a:t>
            </a:r>
            <a:r>
              <a:rPr lang="en-US" kern="1200" dirty="0">
                <a:solidFill>
                  <a:schemeClr val="tx1"/>
                </a:solidFill>
                <a:latin typeface="Amasis MT Pro Medium" panose="02040604050005020304" pitchFamily="18" charset="0"/>
              </a:rPr>
              <a:t>)</a:t>
            </a:r>
          </a:p>
        </p:txBody>
      </p:sp>
      <p:sp>
        <p:nvSpPr>
          <p:cNvPr id="11" name="Freeform: Shape 10">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descr="Une image contenant dessin, clipart, illustration, dessin humoristique&#10;&#10;Description générée automatiquement">
            <a:extLst>
              <a:ext uri="{FF2B5EF4-FFF2-40B4-BE49-F238E27FC236}">
                <a16:creationId xmlns:a16="http://schemas.microsoft.com/office/drawing/2014/main" id="{4C45B3E0-D785-7B1A-277B-1C723EFCB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844089"/>
            <a:ext cx="3136347" cy="4281700"/>
          </a:xfrm>
          <a:prstGeom prst="rect">
            <a:avLst/>
          </a:prstGeom>
        </p:spPr>
      </p:pic>
      <p:sp>
        <p:nvSpPr>
          <p:cNvPr id="13" name="Freeform: Shape 12">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au 4">
            <a:extLst>
              <a:ext uri="{FF2B5EF4-FFF2-40B4-BE49-F238E27FC236}">
                <a16:creationId xmlns:a16="http://schemas.microsoft.com/office/drawing/2014/main" id="{1FA30737-EEC7-B3EB-A947-B41963AEE9D9}"/>
              </a:ext>
            </a:extLst>
          </p:cNvPr>
          <p:cNvGraphicFramePr>
            <a:graphicFrameLocks noGrp="1"/>
          </p:cNvGraphicFramePr>
          <p:nvPr>
            <p:extLst>
              <p:ext uri="{D42A27DB-BD31-4B8C-83A1-F6EECF244321}">
                <p14:modId xmlns:p14="http://schemas.microsoft.com/office/powerpoint/2010/main" val="1922769509"/>
              </p:ext>
            </p:extLst>
          </p:nvPr>
        </p:nvGraphicFramePr>
        <p:xfrm>
          <a:off x="4687921" y="2753803"/>
          <a:ext cx="6403340" cy="1943996"/>
        </p:xfrm>
        <a:graphic>
          <a:graphicData uri="http://schemas.openxmlformats.org/drawingml/2006/table">
            <a:tbl>
              <a:tblPr/>
              <a:tblGrid>
                <a:gridCol w="6403340">
                  <a:extLst>
                    <a:ext uri="{9D8B030D-6E8A-4147-A177-3AD203B41FA5}">
                      <a16:colId xmlns:a16="http://schemas.microsoft.com/office/drawing/2014/main" val="2606765045"/>
                    </a:ext>
                  </a:extLst>
                </a:gridCol>
              </a:tblGrid>
              <a:tr h="1943996">
                <a:tc>
                  <a:txBody>
                    <a:bodyPr/>
                    <a:lstStyle/>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Peuvent contribuer aux ODD en produisant des aliments sains et nutritifs (ODD 2) et en adoptant des pratiques agricoles plus durables qui préservent les ressources naturelles (ODD 12). </a:t>
                      </a:r>
                    </a:p>
                    <a:p>
                      <a:pPr algn="just" fontAlgn="b"/>
                      <a:endParaRPr lang="fr-BE" sz="1600" b="0" i="0" u="none" strike="noStrike" dirty="0">
                        <a:solidFill>
                          <a:srgbClr val="000000"/>
                        </a:solidFill>
                        <a:effectLst/>
                        <a:latin typeface="Biome Light" panose="020B0303030204020804" pitchFamily="34" charset="0"/>
                        <a:cs typeface="Biome Light" panose="020B0303030204020804" pitchFamily="34" charset="0"/>
                      </a:endParaRPr>
                    </a:p>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Leur travail peut soutenir la biodiversité et la résilience des écosystèmes (ODD 15).</a:t>
                      </a:r>
                    </a:p>
                  </a:txBody>
                  <a:tcPr marL="6350" marR="6350" marT="6350" anchor="b">
                    <a:lnL>
                      <a:noFill/>
                    </a:lnL>
                    <a:lnR>
                      <a:noFill/>
                    </a:lnR>
                    <a:lnT>
                      <a:noFill/>
                    </a:lnT>
                    <a:lnB>
                      <a:noFill/>
                    </a:lnB>
                    <a:noFill/>
                  </a:tcPr>
                </a:tc>
                <a:extLst>
                  <a:ext uri="{0D108BD9-81ED-4DB2-BD59-A6C34878D82A}">
                    <a16:rowId xmlns:a16="http://schemas.microsoft.com/office/drawing/2014/main" val="3943671379"/>
                  </a:ext>
                </a:extLst>
              </a:tr>
            </a:tbl>
          </a:graphicData>
        </a:graphic>
      </p:graphicFrame>
      <p:sp>
        <p:nvSpPr>
          <p:cNvPr id="3" name="ZoneTexte 2">
            <a:extLst>
              <a:ext uri="{FF2B5EF4-FFF2-40B4-BE49-F238E27FC236}">
                <a16:creationId xmlns:a16="http://schemas.microsoft.com/office/drawing/2014/main" id="{3E21E5AF-D63F-39D6-78D3-E1C5B675DAEC}"/>
              </a:ext>
            </a:extLst>
          </p:cNvPr>
          <p:cNvSpPr txBox="1"/>
          <p:nvPr/>
        </p:nvSpPr>
        <p:spPr>
          <a:xfrm>
            <a:off x="830045" y="6017796"/>
            <a:ext cx="3353803"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3 : maraîcher qui récolte le maïs</a:t>
            </a:r>
          </a:p>
        </p:txBody>
      </p:sp>
      <p:pic>
        <p:nvPicPr>
          <p:cNvPr id="6" name="Graphique 5" descr="Carte à jouer avec un remplissage uni">
            <a:extLst>
              <a:ext uri="{FF2B5EF4-FFF2-40B4-BE49-F238E27FC236}">
                <a16:creationId xmlns:a16="http://schemas.microsoft.com/office/drawing/2014/main" id="{BA75C3A7-C212-3E5F-C988-7EFB8C534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732" y="5894685"/>
            <a:ext cx="584775" cy="584775"/>
          </a:xfrm>
          <a:prstGeom prst="rect">
            <a:avLst/>
          </a:prstGeom>
        </p:spPr>
      </p:pic>
    </p:spTree>
    <p:extLst>
      <p:ext uri="{BB962C8B-B14F-4D97-AF65-F5344CB8AC3E}">
        <p14:creationId xmlns:p14="http://schemas.microsoft.com/office/powerpoint/2010/main" val="47787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931F85-1274-5C4E-8463-D294D6D9E11B}"/>
              </a:ext>
            </a:extLst>
          </p:cNvPr>
          <p:cNvSpPr>
            <a:spLocks noGrp="1"/>
          </p:cNvSpPr>
          <p:nvPr>
            <p:ph type="title"/>
          </p:nvPr>
        </p:nvSpPr>
        <p:spPr>
          <a:xfrm>
            <a:off x="4617911" y="389802"/>
            <a:ext cx="7610475" cy="1783080"/>
          </a:xfrm>
        </p:spPr>
        <p:txBody>
          <a:bodyPr vert="horz" lIns="91440" tIns="45720" rIns="91440" bIns="45720" rtlCol="0" anchor="b">
            <a:normAutofit/>
          </a:bodyPr>
          <a:lstStyle/>
          <a:p>
            <a:r>
              <a:rPr lang="en-US" sz="4000" dirty="0" err="1">
                <a:latin typeface="Amasis MT Pro Medium" panose="02040604050005020304" pitchFamily="18" charset="0"/>
              </a:rPr>
              <a:t>Electricien</a:t>
            </a:r>
            <a:r>
              <a:rPr lang="en-US" sz="4000" dirty="0">
                <a:latin typeface="Amasis MT Pro Medium" panose="02040604050005020304" pitchFamily="18" charset="0"/>
              </a:rPr>
              <a:t>(ne) de maintenance</a:t>
            </a:r>
          </a:p>
        </p:txBody>
      </p:sp>
      <p:pic>
        <p:nvPicPr>
          <p:cNvPr id="10" name="Image 9">
            <a:extLst>
              <a:ext uri="{FF2B5EF4-FFF2-40B4-BE49-F238E27FC236}">
                <a16:creationId xmlns:a16="http://schemas.microsoft.com/office/drawing/2014/main" id="{BD5000D6-84F1-590C-CE7B-CCD53D4E1ACF}"/>
              </a:ext>
            </a:extLst>
          </p:cNvPr>
          <p:cNvPicPr>
            <a:picLocks noChangeAspect="1"/>
          </p:cNvPicPr>
          <p:nvPr/>
        </p:nvPicPr>
        <p:blipFill>
          <a:blip r:embed="rId2">
            <a:extLst>
              <a:ext uri="{28A0092B-C50C-407E-A947-70E740481C1C}">
                <a14:useLocalDpi xmlns:a14="http://schemas.microsoft.com/office/drawing/2010/main" val="0"/>
              </a:ext>
            </a:extLst>
          </a:blip>
          <a:srcRect l="3678" r="367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285FF1F-82B9-3E53-F2BD-B1473FE47B8F}"/>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a:p>
        </p:txBody>
      </p:sp>
      <p:graphicFrame>
        <p:nvGraphicFramePr>
          <p:cNvPr id="3" name="Tableau 2">
            <a:extLst>
              <a:ext uri="{FF2B5EF4-FFF2-40B4-BE49-F238E27FC236}">
                <a16:creationId xmlns:a16="http://schemas.microsoft.com/office/drawing/2014/main" id="{1104DF47-437B-D440-47F3-BB43386A377E}"/>
              </a:ext>
            </a:extLst>
          </p:cNvPr>
          <p:cNvGraphicFramePr>
            <a:graphicFrameLocks noGrp="1"/>
          </p:cNvGraphicFramePr>
          <p:nvPr>
            <p:extLst>
              <p:ext uri="{D42A27DB-BD31-4B8C-83A1-F6EECF244321}">
                <p14:modId xmlns:p14="http://schemas.microsoft.com/office/powerpoint/2010/main" val="1442572064"/>
              </p:ext>
            </p:extLst>
          </p:nvPr>
        </p:nvGraphicFramePr>
        <p:xfrm>
          <a:off x="5267780" y="3325241"/>
          <a:ext cx="3676904" cy="2246630"/>
        </p:xfrm>
        <a:graphic>
          <a:graphicData uri="http://schemas.openxmlformats.org/drawingml/2006/table">
            <a:tbl>
              <a:tblPr/>
              <a:tblGrid>
                <a:gridCol w="3676904">
                  <a:extLst>
                    <a:ext uri="{9D8B030D-6E8A-4147-A177-3AD203B41FA5}">
                      <a16:colId xmlns:a16="http://schemas.microsoft.com/office/drawing/2014/main" val="3985970078"/>
                    </a:ext>
                  </a:extLst>
                </a:gridCol>
              </a:tblGrid>
              <a:tr h="1783080">
                <a:tc>
                  <a:txBody>
                    <a:bodyPr/>
                    <a:lstStyle/>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Peuvent contribuer aux ODD en assurant l'efficacité énergétique et la sécurité des installations électriques (ODD 7 et 9). </a:t>
                      </a:r>
                    </a:p>
                    <a:p>
                      <a:pPr algn="just" fontAlgn="b"/>
                      <a:endParaRPr lang="fr-BE" sz="1600" b="0" i="0" u="none" strike="noStrike" dirty="0">
                        <a:solidFill>
                          <a:srgbClr val="000000"/>
                        </a:solidFill>
                        <a:effectLst/>
                        <a:latin typeface="Biome Light" panose="020B0303030204020804" pitchFamily="34" charset="0"/>
                        <a:cs typeface="Biome Light" panose="020B0303030204020804" pitchFamily="34" charset="0"/>
                      </a:endParaRPr>
                    </a:p>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Leur travail permet de réduire les pannes et les pertes d'énergie favorisant ainsi une utilisation plus durable des ressources </a:t>
                      </a:r>
                    </a:p>
                  </a:txBody>
                  <a:tcPr marL="6350" marR="6350" marT="6350" anchor="b">
                    <a:lnL>
                      <a:noFill/>
                    </a:lnL>
                    <a:lnR>
                      <a:noFill/>
                    </a:lnR>
                    <a:lnT>
                      <a:noFill/>
                    </a:lnT>
                    <a:lnB>
                      <a:noFill/>
                    </a:lnB>
                    <a:noFill/>
                  </a:tcPr>
                </a:tc>
                <a:extLst>
                  <a:ext uri="{0D108BD9-81ED-4DB2-BD59-A6C34878D82A}">
                    <a16:rowId xmlns:a16="http://schemas.microsoft.com/office/drawing/2014/main" val="2547255616"/>
                  </a:ext>
                </a:extLst>
              </a:tr>
            </a:tbl>
          </a:graphicData>
        </a:graphic>
      </p:graphicFrame>
      <p:pic>
        <p:nvPicPr>
          <p:cNvPr id="6" name="Image 5" descr="Une image contenant ciel, capture d’écran, pont&#10;&#10;Description générée automatiquement">
            <a:extLst>
              <a:ext uri="{FF2B5EF4-FFF2-40B4-BE49-F238E27FC236}">
                <a16:creationId xmlns:a16="http://schemas.microsoft.com/office/drawing/2014/main" id="{489C96B4-41A2-7940-2EE5-1E93871A8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120" y="3595619"/>
            <a:ext cx="2220658" cy="3029416"/>
          </a:xfrm>
          <a:prstGeom prst="rect">
            <a:avLst/>
          </a:prstGeom>
        </p:spPr>
      </p:pic>
      <p:sp>
        <p:nvSpPr>
          <p:cNvPr id="5" name="ZoneTexte 4">
            <a:extLst>
              <a:ext uri="{FF2B5EF4-FFF2-40B4-BE49-F238E27FC236}">
                <a16:creationId xmlns:a16="http://schemas.microsoft.com/office/drawing/2014/main" id="{83727DC1-07C3-FD46-B5F7-CC90F5DA7048}"/>
              </a:ext>
            </a:extLst>
          </p:cNvPr>
          <p:cNvSpPr txBox="1"/>
          <p:nvPr/>
        </p:nvSpPr>
        <p:spPr>
          <a:xfrm>
            <a:off x="9541351" y="389803"/>
            <a:ext cx="2238113" cy="584775"/>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7 : panne de courant</a:t>
            </a:r>
          </a:p>
          <a:p>
            <a:r>
              <a:rPr lang="fr-BE" sz="1600" b="1" dirty="0">
                <a:latin typeface="Biome Light" panose="020B0303030204020804" pitchFamily="34" charset="0"/>
                <a:cs typeface="Biome Light" panose="020B0303030204020804" pitchFamily="34" charset="0"/>
              </a:rPr>
              <a:t>47 : court-circuit</a:t>
            </a:r>
          </a:p>
        </p:txBody>
      </p:sp>
      <p:pic>
        <p:nvPicPr>
          <p:cNvPr id="7" name="Graphique 6" descr="Carte à jouer avec un remplissage uni">
            <a:extLst>
              <a:ext uri="{FF2B5EF4-FFF2-40B4-BE49-F238E27FC236}">
                <a16:creationId xmlns:a16="http://schemas.microsoft.com/office/drawing/2014/main" id="{DF49FD08-80CF-01C7-D359-48A4DC38C3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56575" y="389802"/>
            <a:ext cx="584775" cy="584775"/>
          </a:xfrm>
          <a:prstGeom prst="rect">
            <a:avLst/>
          </a:prstGeom>
        </p:spPr>
      </p:pic>
    </p:spTree>
    <p:extLst>
      <p:ext uri="{BB962C8B-B14F-4D97-AF65-F5344CB8AC3E}">
        <p14:creationId xmlns:p14="http://schemas.microsoft.com/office/powerpoint/2010/main" val="78054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7">
            <a:extLst>
              <a:ext uri="{FF2B5EF4-FFF2-40B4-BE49-F238E27FC236}">
                <a16:creationId xmlns:a16="http://schemas.microsoft.com/office/drawing/2014/main" id="{23D480D4-E575-1012-7299-CF1875BB4325}"/>
              </a:ext>
            </a:extLst>
          </p:cNvPr>
          <p:cNvSpPr>
            <a:spLocks noGrp="1"/>
          </p:cNvSpPr>
          <p:nvPr>
            <p:ph type="title"/>
          </p:nvPr>
        </p:nvSpPr>
        <p:spPr>
          <a:xfrm>
            <a:off x="1133456" y="501650"/>
            <a:ext cx="5085602" cy="2135692"/>
          </a:xfrm>
        </p:spPr>
        <p:txBody>
          <a:bodyPr vert="horz" lIns="91440" tIns="45720" rIns="91440" bIns="45720" rtlCol="0" anchor="b">
            <a:normAutofit/>
          </a:bodyPr>
          <a:lstStyle/>
          <a:p>
            <a:pPr algn="ctr"/>
            <a:r>
              <a:rPr lang="en-US" sz="3700" kern="1200" dirty="0" err="1">
                <a:solidFill>
                  <a:schemeClr val="tx1"/>
                </a:solidFill>
                <a:latin typeface="Amasis MT Pro Medium" panose="02040604050005020304" pitchFamily="18" charset="0"/>
              </a:rPr>
              <a:t>Opérateur</a:t>
            </a:r>
            <a:r>
              <a:rPr lang="en-US" sz="3700" kern="1200" dirty="0">
                <a:solidFill>
                  <a:schemeClr val="tx1"/>
                </a:solidFill>
                <a:latin typeface="Amasis MT Pro Medium" panose="02040604050005020304" pitchFamily="18" charset="0"/>
              </a:rPr>
              <a:t>(rice) de production </a:t>
            </a:r>
            <a:r>
              <a:rPr lang="en-US" sz="3700" kern="1200" dirty="0" err="1">
                <a:solidFill>
                  <a:schemeClr val="tx1"/>
                </a:solidFill>
                <a:latin typeface="Amasis MT Pro Medium" panose="02040604050005020304" pitchFamily="18" charset="0"/>
              </a:rPr>
              <a:t>en</a:t>
            </a:r>
            <a:r>
              <a:rPr lang="en-US" sz="3700" kern="1200" dirty="0">
                <a:solidFill>
                  <a:schemeClr val="tx1"/>
                </a:solidFill>
                <a:latin typeface="Amasis MT Pro Medium" panose="02040604050005020304" pitchFamily="18" charset="0"/>
              </a:rPr>
              <a:t> </a:t>
            </a:r>
            <a:r>
              <a:rPr lang="en-US" sz="3700" kern="1200" dirty="0" err="1">
                <a:solidFill>
                  <a:schemeClr val="tx1"/>
                </a:solidFill>
                <a:latin typeface="Amasis MT Pro Medium" panose="02040604050005020304" pitchFamily="18" charset="0"/>
              </a:rPr>
              <a:t>industrie</a:t>
            </a:r>
            <a:r>
              <a:rPr lang="en-US" sz="3700" kern="1200" dirty="0">
                <a:solidFill>
                  <a:schemeClr val="tx1"/>
                </a:solidFill>
                <a:latin typeface="Amasis MT Pro Medium" panose="02040604050005020304" pitchFamily="18" charset="0"/>
              </a:rPr>
              <a:t> </a:t>
            </a:r>
            <a:r>
              <a:rPr lang="en-US" sz="3700" kern="1200" dirty="0" err="1">
                <a:solidFill>
                  <a:schemeClr val="tx1"/>
                </a:solidFill>
                <a:latin typeface="Amasis MT Pro Medium" panose="02040604050005020304" pitchFamily="18" charset="0"/>
              </a:rPr>
              <a:t>alimentaire</a:t>
            </a:r>
            <a:endParaRPr lang="en-US" sz="3700" kern="1200" dirty="0">
              <a:solidFill>
                <a:schemeClr val="tx1"/>
              </a:solidFill>
              <a:latin typeface="Amasis MT Pro Medium" panose="02040604050005020304" pitchFamily="18" charset="0"/>
            </a:endParaRPr>
          </a:p>
        </p:txBody>
      </p:sp>
      <p:sp>
        <p:nvSpPr>
          <p:cNvPr id="17" name="Freeform: Shape 16">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Image 9" descr="Une image contenant dessin humoristique, capture d’écran, texte, conception&#10;&#10;Description générée automatiquement">
            <a:extLst>
              <a:ext uri="{FF2B5EF4-FFF2-40B4-BE49-F238E27FC236}">
                <a16:creationId xmlns:a16="http://schemas.microsoft.com/office/drawing/2014/main" id="{C347DE8D-9182-8275-B9D8-FEA15203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8526" y="1222628"/>
            <a:ext cx="3157755" cy="4281700"/>
          </a:xfrm>
          <a:prstGeom prst="rect">
            <a:avLst/>
          </a:prstGeom>
        </p:spPr>
      </p:pic>
      <p:sp>
        <p:nvSpPr>
          <p:cNvPr id="19" name="Freeform: Shape 18">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au 10">
            <a:extLst>
              <a:ext uri="{FF2B5EF4-FFF2-40B4-BE49-F238E27FC236}">
                <a16:creationId xmlns:a16="http://schemas.microsoft.com/office/drawing/2014/main" id="{61B06582-1655-1E9D-F483-C9AE875BCC84}"/>
              </a:ext>
            </a:extLst>
          </p:cNvPr>
          <p:cNvGraphicFramePr>
            <a:graphicFrameLocks noGrp="1"/>
          </p:cNvGraphicFramePr>
          <p:nvPr>
            <p:extLst>
              <p:ext uri="{D42A27DB-BD31-4B8C-83A1-F6EECF244321}">
                <p14:modId xmlns:p14="http://schemas.microsoft.com/office/powerpoint/2010/main" val="3817300610"/>
              </p:ext>
            </p:extLst>
          </p:nvPr>
        </p:nvGraphicFramePr>
        <p:xfrm>
          <a:off x="1114406" y="2760036"/>
          <a:ext cx="6049714" cy="1726089"/>
        </p:xfrm>
        <a:graphic>
          <a:graphicData uri="http://schemas.openxmlformats.org/drawingml/2006/table">
            <a:tbl>
              <a:tblPr/>
              <a:tblGrid>
                <a:gridCol w="6049714">
                  <a:extLst>
                    <a:ext uri="{9D8B030D-6E8A-4147-A177-3AD203B41FA5}">
                      <a16:colId xmlns:a16="http://schemas.microsoft.com/office/drawing/2014/main" val="2516568424"/>
                    </a:ext>
                  </a:extLst>
                </a:gridCol>
              </a:tblGrid>
              <a:tr h="1726089">
                <a:tc>
                  <a:txBody>
                    <a:bodyPr/>
                    <a:lstStyle/>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Peuvent contribuer aux ODD en assurant la sécurité alimentaire et la qualité des produits (ODD 2) et en adoptant des pratiques de production durable pour minimiser les déchets et l'impact environnemental (ODD 12).</a:t>
                      </a:r>
                    </a:p>
                  </a:txBody>
                  <a:tcPr marL="6350" marR="6350" marT="6350" anchor="b">
                    <a:lnL>
                      <a:noFill/>
                    </a:lnL>
                    <a:lnR>
                      <a:noFill/>
                    </a:lnR>
                    <a:lnT>
                      <a:noFill/>
                    </a:lnT>
                    <a:lnB>
                      <a:noFill/>
                    </a:lnB>
                    <a:noFill/>
                  </a:tcPr>
                </a:tc>
                <a:extLst>
                  <a:ext uri="{0D108BD9-81ED-4DB2-BD59-A6C34878D82A}">
                    <a16:rowId xmlns:a16="http://schemas.microsoft.com/office/drawing/2014/main" val="401878144"/>
                  </a:ext>
                </a:extLst>
              </a:tr>
            </a:tbl>
          </a:graphicData>
        </a:graphic>
      </p:graphicFrame>
      <p:sp>
        <p:nvSpPr>
          <p:cNvPr id="2" name="ZoneTexte 1">
            <a:extLst>
              <a:ext uri="{FF2B5EF4-FFF2-40B4-BE49-F238E27FC236}">
                <a16:creationId xmlns:a16="http://schemas.microsoft.com/office/drawing/2014/main" id="{812EDAE9-10C8-9550-2EA0-C8D3C1395377}"/>
              </a:ext>
            </a:extLst>
          </p:cNvPr>
          <p:cNvSpPr txBox="1"/>
          <p:nvPr/>
        </p:nvSpPr>
        <p:spPr>
          <a:xfrm>
            <a:off x="830045" y="6017796"/>
            <a:ext cx="5524269"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27 : opérateur de production en industrie alimentaire</a:t>
            </a:r>
          </a:p>
        </p:txBody>
      </p:sp>
      <p:pic>
        <p:nvPicPr>
          <p:cNvPr id="3" name="Graphique 2" descr="Carte à jouer avec un remplissage uni">
            <a:extLst>
              <a:ext uri="{FF2B5EF4-FFF2-40B4-BE49-F238E27FC236}">
                <a16:creationId xmlns:a16="http://schemas.microsoft.com/office/drawing/2014/main" id="{A7014361-0E1B-4DDF-C717-ED6EF5D658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732" y="5894685"/>
            <a:ext cx="584775" cy="584775"/>
          </a:xfrm>
          <a:prstGeom prst="rect">
            <a:avLst/>
          </a:prstGeom>
        </p:spPr>
      </p:pic>
    </p:spTree>
    <p:extLst>
      <p:ext uri="{BB962C8B-B14F-4D97-AF65-F5344CB8AC3E}">
        <p14:creationId xmlns:p14="http://schemas.microsoft.com/office/powerpoint/2010/main" val="288414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CC25DF-282C-4394-BE8B-65AF27CBE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capture d’écran, Dessin animé, illustration, clipart&#10;&#10;Description générée automatiquement">
            <a:extLst>
              <a:ext uri="{FF2B5EF4-FFF2-40B4-BE49-F238E27FC236}">
                <a16:creationId xmlns:a16="http://schemas.microsoft.com/office/drawing/2014/main" id="{8E06B2FC-87D6-120D-3E0C-D7D5F7A7E137}"/>
              </a:ext>
            </a:extLst>
          </p:cNvPr>
          <p:cNvPicPr>
            <a:picLocks noChangeAspect="1"/>
          </p:cNvPicPr>
          <p:nvPr/>
        </p:nvPicPr>
        <p:blipFill>
          <a:blip r:embed="rId2">
            <a:extLst>
              <a:ext uri="{28A0092B-C50C-407E-A947-70E740481C1C}">
                <a14:useLocalDpi xmlns:a14="http://schemas.microsoft.com/office/drawing/2010/main" val="0"/>
              </a:ext>
            </a:extLst>
          </a:blip>
          <a:srcRect r="5" b="2099"/>
          <a:stretch/>
        </p:blipFill>
        <p:spPr>
          <a:xfrm>
            <a:off x="6096000" y="318165"/>
            <a:ext cx="2842778" cy="3812655"/>
          </a:xfrm>
          <a:prstGeom prst="rect">
            <a:avLst/>
          </a:prstGeom>
        </p:spPr>
      </p:pic>
      <p:pic>
        <p:nvPicPr>
          <p:cNvPr id="6" name="Image 5" descr="Une image contenant capture d’écran, Dessin animé, illustration, clipart&#10;&#10;Description générée automatiquement">
            <a:extLst>
              <a:ext uri="{FF2B5EF4-FFF2-40B4-BE49-F238E27FC236}">
                <a16:creationId xmlns:a16="http://schemas.microsoft.com/office/drawing/2014/main" id="{8B417C5E-D76D-5D6A-5593-03355DD6E004}"/>
              </a:ext>
            </a:extLst>
          </p:cNvPr>
          <p:cNvPicPr>
            <a:picLocks noChangeAspect="1"/>
          </p:cNvPicPr>
          <p:nvPr/>
        </p:nvPicPr>
        <p:blipFill>
          <a:blip r:embed="rId3">
            <a:extLst>
              <a:ext uri="{28A0092B-C50C-407E-A947-70E740481C1C}">
                <a14:useLocalDpi xmlns:a14="http://schemas.microsoft.com/office/drawing/2010/main" val="0"/>
              </a:ext>
            </a:extLst>
          </a:blip>
          <a:srcRect r="3" b="1877"/>
          <a:stretch/>
        </p:blipFill>
        <p:spPr>
          <a:xfrm>
            <a:off x="9025525" y="321733"/>
            <a:ext cx="2836410" cy="3812656"/>
          </a:xfrm>
          <a:custGeom>
            <a:avLst/>
            <a:gdLst/>
            <a:ahLst/>
            <a:cxnLst/>
            <a:rect l="l" t="t" r="r" b="b"/>
            <a:pathLst>
              <a:path w="2836410" h="3812656">
                <a:moveTo>
                  <a:pt x="0" y="0"/>
                </a:moveTo>
                <a:lnTo>
                  <a:pt x="2836410" y="0"/>
                </a:lnTo>
                <a:lnTo>
                  <a:pt x="2836410" y="2866740"/>
                </a:lnTo>
                <a:lnTo>
                  <a:pt x="1863468" y="3812656"/>
                </a:lnTo>
                <a:lnTo>
                  <a:pt x="0" y="3812656"/>
                </a:lnTo>
                <a:close/>
              </a:path>
            </a:pathLst>
          </a:custGeom>
        </p:spPr>
      </p:pic>
      <p:pic>
        <p:nvPicPr>
          <p:cNvPr id="4" name="Image 3" descr="Une image contenant bois, Bloc de bois&#10;&#10;Description générée automatiquement">
            <a:extLst>
              <a:ext uri="{FF2B5EF4-FFF2-40B4-BE49-F238E27FC236}">
                <a16:creationId xmlns:a16="http://schemas.microsoft.com/office/drawing/2014/main" id="{0770D0C9-3BCE-AE8A-56FA-C467DC1B0EBC}"/>
              </a:ext>
            </a:extLst>
          </p:cNvPr>
          <p:cNvPicPr>
            <a:picLocks noChangeAspect="1"/>
          </p:cNvPicPr>
          <p:nvPr/>
        </p:nvPicPr>
        <p:blipFill>
          <a:blip r:embed="rId4">
            <a:extLst>
              <a:ext uri="{28A0092B-C50C-407E-A947-70E740481C1C}">
                <a14:useLocalDpi xmlns:a14="http://schemas.microsoft.com/office/drawing/2010/main" val="0"/>
              </a:ext>
            </a:extLst>
          </a:blip>
          <a:srcRect l="3332" r="874"/>
          <a:stretch/>
        </p:blipFill>
        <p:spPr>
          <a:xfrm>
            <a:off x="6096000" y="4212707"/>
            <a:ext cx="4710762" cy="2323560"/>
          </a:xfrm>
          <a:custGeom>
            <a:avLst/>
            <a:gdLst/>
            <a:ahLst/>
            <a:cxnLst/>
            <a:rect l="l" t="t" r="r" b="b"/>
            <a:pathLst>
              <a:path w="4710762" h="2323560">
                <a:moveTo>
                  <a:pt x="0" y="0"/>
                </a:moveTo>
                <a:lnTo>
                  <a:pt x="4710762" y="0"/>
                </a:lnTo>
                <a:lnTo>
                  <a:pt x="2320815" y="2323560"/>
                </a:lnTo>
                <a:lnTo>
                  <a:pt x="0" y="2323560"/>
                </a:lnTo>
                <a:close/>
              </a:path>
            </a:pathLst>
          </a:custGeom>
        </p:spPr>
      </p:pic>
      <p:sp>
        <p:nvSpPr>
          <p:cNvPr id="15" name="Right Triangle 14">
            <a:extLst>
              <a:ext uri="{FF2B5EF4-FFF2-40B4-BE49-F238E27FC236}">
                <a16:creationId xmlns:a16="http://schemas.microsoft.com/office/drawing/2014/main" id="{40B9085C-79A1-4FE2-B2FB-C046881B2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E476AB-AC73-EF22-F9ED-E9F06507AA95}"/>
              </a:ext>
            </a:extLst>
          </p:cNvPr>
          <p:cNvSpPr>
            <a:spLocks noGrp="1"/>
          </p:cNvSpPr>
          <p:nvPr>
            <p:ph type="title"/>
          </p:nvPr>
        </p:nvSpPr>
        <p:spPr>
          <a:xfrm>
            <a:off x="618016" y="728849"/>
            <a:ext cx="5201919" cy="1607951"/>
          </a:xfrm>
        </p:spPr>
        <p:txBody>
          <a:bodyPr vert="horz" lIns="91440" tIns="45720" rIns="91440" bIns="45720" rtlCol="0" anchor="b">
            <a:normAutofit/>
          </a:bodyPr>
          <a:lstStyle/>
          <a:p>
            <a:pPr algn="ctr"/>
            <a:r>
              <a:rPr lang="en-US" sz="4000" kern="1200" dirty="0">
                <a:solidFill>
                  <a:schemeClr val="tx1"/>
                </a:solidFill>
                <a:latin typeface="Amasis MT Pro Medium" panose="02040604050005020304" pitchFamily="18" charset="0"/>
              </a:rPr>
              <a:t>Menuisier(</a:t>
            </a:r>
            <a:r>
              <a:rPr lang="en-US" sz="4000" kern="1200" dirty="0" err="1">
                <a:solidFill>
                  <a:schemeClr val="tx1"/>
                </a:solidFill>
                <a:latin typeface="Amasis MT Pro Medium" panose="02040604050005020304" pitchFamily="18" charset="0"/>
              </a:rPr>
              <a:t>ère</a:t>
            </a:r>
            <a:r>
              <a:rPr lang="en-US" sz="4000" kern="1200" dirty="0">
                <a:solidFill>
                  <a:schemeClr val="tx1"/>
                </a:solidFill>
                <a:latin typeface="Amasis MT Pro Medium" panose="02040604050005020304" pitchFamily="18" charset="0"/>
              </a:rPr>
              <a:t>) de </a:t>
            </a:r>
            <a:r>
              <a:rPr lang="en-US" sz="4000" kern="1200" dirty="0" err="1">
                <a:solidFill>
                  <a:schemeClr val="tx1"/>
                </a:solidFill>
                <a:latin typeface="Amasis MT Pro Medium" panose="02040604050005020304" pitchFamily="18" charset="0"/>
              </a:rPr>
              <a:t>chantier</a:t>
            </a:r>
            <a:r>
              <a:rPr lang="en-US" sz="4000" kern="1200" dirty="0">
                <a:solidFill>
                  <a:schemeClr val="tx1"/>
                </a:solidFill>
                <a:latin typeface="Amasis MT Pro Medium" panose="02040604050005020304" pitchFamily="18" charset="0"/>
              </a:rPr>
              <a:t> </a:t>
            </a:r>
            <a:r>
              <a:rPr lang="en-US" sz="4000" kern="1200" dirty="0" err="1">
                <a:solidFill>
                  <a:schemeClr val="tx1"/>
                </a:solidFill>
                <a:latin typeface="Amasis MT Pro Medium" panose="02040604050005020304" pitchFamily="18" charset="0"/>
              </a:rPr>
              <a:t>d’extérieur</a:t>
            </a:r>
            <a:endParaRPr lang="en-US" sz="4000" kern="1200" dirty="0">
              <a:solidFill>
                <a:schemeClr val="tx1"/>
              </a:solidFill>
              <a:latin typeface="Amasis MT Pro Medium" panose="02040604050005020304" pitchFamily="18" charset="0"/>
            </a:endParaRPr>
          </a:p>
        </p:txBody>
      </p:sp>
      <p:graphicFrame>
        <p:nvGraphicFramePr>
          <p:cNvPr id="9" name="Tableau 8">
            <a:extLst>
              <a:ext uri="{FF2B5EF4-FFF2-40B4-BE49-F238E27FC236}">
                <a16:creationId xmlns:a16="http://schemas.microsoft.com/office/drawing/2014/main" id="{19A71CEF-1436-95B9-94BB-DB591BB982D6}"/>
              </a:ext>
            </a:extLst>
          </p:cNvPr>
          <p:cNvGraphicFramePr>
            <a:graphicFrameLocks noGrp="1"/>
          </p:cNvGraphicFramePr>
          <p:nvPr>
            <p:extLst>
              <p:ext uri="{D42A27DB-BD31-4B8C-83A1-F6EECF244321}">
                <p14:modId xmlns:p14="http://schemas.microsoft.com/office/powerpoint/2010/main" val="3239811623"/>
              </p:ext>
            </p:extLst>
          </p:nvPr>
        </p:nvGraphicFramePr>
        <p:xfrm>
          <a:off x="1155378" y="2638342"/>
          <a:ext cx="4120655" cy="2246630"/>
        </p:xfrm>
        <a:graphic>
          <a:graphicData uri="http://schemas.openxmlformats.org/drawingml/2006/table">
            <a:tbl>
              <a:tblPr/>
              <a:tblGrid>
                <a:gridCol w="4120655">
                  <a:extLst>
                    <a:ext uri="{9D8B030D-6E8A-4147-A177-3AD203B41FA5}">
                      <a16:colId xmlns:a16="http://schemas.microsoft.com/office/drawing/2014/main" val="2070164452"/>
                    </a:ext>
                  </a:extLst>
                </a:gridCol>
              </a:tblGrid>
              <a:tr h="0">
                <a:tc>
                  <a:txBody>
                    <a:bodyPr/>
                    <a:lstStyle/>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Peuvent utiliser des matériaux durables et en construisant des structures qui résistent aux conditions climatiques (ODD 9 et 12).</a:t>
                      </a:r>
                    </a:p>
                    <a:p>
                      <a:pPr algn="just" fontAlgn="b"/>
                      <a:endParaRPr lang="fr-BE" sz="1600" b="0" i="0" u="none" strike="noStrike" dirty="0">
                        <a:solidFill>
                          <a:srgbClr val="000000"/>
                        </a:solidFill>
                        <a:effectLst/>
                        <a:latin typeface="Biome Light" panose="020B0303030204020804" pitchFamily="34" charset="0"/>
                        <a:cs typeface="Biome Light" panose="020B0303030204020804" pitchFamily="34" charset="0"/>
                      </a:endParaRPr>
                    </a:p>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Leur travail peut contribuer à créer des environnements bâtis durables et résilients, tout en réduisant l'impact environnemental.</a:t>
                      </a:r>
                    </a:p>
                  </a:txBody>
                  <a:tcPr marL="6350" marR="6350" marT="6350" anchor="b">
                    <a:lnL>
                      <a:noFill/>
                    </a:lnL>
                    <a:lnR>
                      <a:noFill/>
                    </a:lnR>
                    <a:lnT>
                      <a:noFill/>
                    </a:lnT>
                    <a:lnB>
                      <a:noFill/>
                    </a:lnB>
                    <a:noFill/>
                  </a:tcPr>
                </a:tc>
                <a:extLst>
                  <a:ext uri="{0D108BD9-81ED-4DB2-BD59-A6C34878D82A}">
                    <a16:rowId xmlns:a16="http://schemas.microsoft.com/office/drawing/2014/main" val="2004183985"/>
                  </a:ext>
                </a:extLst>
              </a:tr>
            </a:tbl>
          </a:graphicData>
        </a:graphic>
      </p:graphicFrame>
      <p:sp>
        <p:nvSpPr>
          <p:cNvPr id="3" name="ZoneTexte 2">
            <a:extLst>
              <a:ext uri="{FF2B5EF4-FFF2-40B4-BE49-F238E27FC236}">
                <a16:creationId xmlns:a16="http://schemas.microsoft.com/office/drawing/2014/main" id="{6A55FB81-5CEB-A8B2-BE30-EF67FAC4E0FA}"/>
              </a:ext>
            </a:extLst>
          </p:cNvPr>
          <p:cNvSpPr txBox="1"/>
          <p:nvPr/>
        </p:nvSpPr>
        <p:spPr>
          <a:xfrm>
            <a:off x="1621293" y="5298083"/>
            <a:ext cx="2552302" cy="830997"/>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16 : planches en bois</a:t>
            </a:r>
          </a:p>
          <a:p>
            <a:r>
              <a:rPr lang="fr-BE" sz="1600" b="1" dirty="0">
                <a:latin typeface="Biome Light" panose="020B0303030204020804" pitchFamily="34" charset="0"/>
                <a:cs typeface="Biome Light" panose="020B0303030204020804" pitchFamily="34" charset="0"/>
              </a:rPr>
              <a:t>78 : pont en bois cassé</a:t>
            </a:r>
          </a:p>
          <a:p>
            <a:r>
              <a:rPr lang="fr-BE" sz="1600" b="1" dirty="0">
                <a:latin typeface="Biome Light" panose="020B0303030204020804" pitchFamily="34" charset="0"/>
                <a:cs typeface="Biome Light" panose="020B0303030204020804" pitchFamily="34" charset="0"/>
              </a:rPr>
              <a:t>94 : pont en bois réparé</a:t>
            </a:r>
          </a:p>
        </p:txBody>
      </p:sp>
      <p:pic>
        <p:nvPicPr>
          <p:cNvPr id="5" name="Graphique 4" descr="Carte à jouer avec un remplissage uni">
            <a:extLst>
              <a:ext uri="{FF2B5EF4-FFF2-40B4-BE49-F238E27FC236}">
                <a16:creationId xmlns:a16="http://schemas.microsoft.com/office/drawing/2014/main" id="{22B29E79-9086-30C4-434A-AE982861C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6518" y="5398696"/>
            <a:ext cx="584775" cy="584775"/>
          </a:xfrm>
          <a:prstGeom prst="rect">
            <a:avLst/>
          </a:prstGeom>
        </p:spPr>
      </p:pic>
    </p:spTree>
    <p:extLst>
      <p:ext uri="{BB962C8B-B14F-4D97-AF65-F5344CB8AC3E}">
        <p14:creationId xmlns:p14="http://schemas.microsoft.com/office/powerpoint/2010/main" val="175550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CF5AC29C-6BC0-C969-8B40-4610C0048064}"/>
              </a:ext>
            </a:extLst>
          </p:cNvPr>
          <p:cNvSpPr>
            <a:spLocks noGrp="1"/>
          </p:cNvSpPr>
          <p:nvPr>
            <p:ph type="title"/>
          </p:nvPr>
        </p:nvSpPr>
        <p:spPr>
          <a:xfrm>
            <a:off x="4722246" y="3126859"/>
            <a:ext cx="6766405" cy="1168188"/>
          </a:xfrm>
        </p:spPr>
        <p:txBody>
          <a:bodyPr vert="horz" lIns="91440" tIns="45720" rIns="91440" bIns="45720" rtlCol="0" anchor="b">
            <a:normAutofit/>
          </a:bodyPr>
          <a:lstStyle/>
          <a:p>
            <a:pPr algn="ctr"/>
            <a:r>
              <a:rPr lang="en-US" sz="4000" dirty="0" err="1">
                <a:solidFill>
                  <a:srgbClr val="FFFFFE"/>
                </a:solidFill>
                <a:latin typeface="Amasis MT Pro Medium" panose="02040604050005020304" pitchFamily="18" charset="0"/>
              </a:rPr>
              <a:t>Trieur</a:t>
            </a:r>
            <a:r>
              <a:rPr lang="en-US" sz="4000" dirty="0">
                <a:solidFill>
                  <a:srgbClr val="FFFFFE"/>
                </a:solidFill>
                <a:latin typeface="Amasis MT Pro Medium" panose="02040604050005020304" pitchFamily="18" charset="0"/>
              </a:rPr>
              <a:t>(se) de </a:t>
            </a:r>
            <a:r>
              <a:rPr lang="en-US" sz="4000" dirty="0" err="1">
                <a:solidFill>
                  <a:srgbClr val="FFFFFE"/>
                </a:solidFill>
                <a:latin typeface="Amasis MT Pro Medium" panose="02040604050005020304" pitchFamily="18" charset="0"/>
              </a:rPr>
              <a:t>déchets</a:t>
            </a:r>
            <a:endParaRPr lang="en-US" sz="4000" dirty="0">
              <a:solidFill>
                <a:srgbClr val="FFFFFE"/>
              </a:solidFill>
              <a:latin typeface="Amasis MT Pro Medium" panose="02040604050005020304" pitchFamily="18" charset="0"/>
            </a:endParaRPr>
          </a:p>
        </p:txBody>
      </p:sp>
      <p:sp>
        <p:nvSpPr>
          <p:cNvPr id="30" name="Freeform: Shape 29">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Image 7" descr="Une image contenant Poubelle, poubelle, dessin humoristique, conteneur&#10;&#10;Description générée automatiquement">
            <a:extLst>
              <a:ext uri="{FF2B5EF4-FFF2-40B4-BE49-F238E27FC236}">
                <a16:creationId xmlns:a16="http://schemas.microsoft.com/office/drawing/2014/main" id="{F0E83CAB-DD32-535D-9174-8DDAB0F61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5" y="1895898"/>
            <a:ext cx="3146891" cy="2934476"/>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4" name="Image 3" descr="Une image contenant capture d’écran, roue, dessin, dessin humoristique&#10;&#10;Description générée automatiquement">
            <a:extLst>
              <a:ext uri="{FF2B5EF4-FFF2-40B4-BE49-F238E27FC236}">
                <a16:creationId xmlns:a16="http://schemas.microsoft.com/office/drawing/2014/main" id="{84DB3163-3636-F54C-0CDA-F20236038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865" y="133707"/>
            <a:ext cx="1816269"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36" name="Freeform: Shape 35">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descr="Une image contenant dessin, Poubelle, illustration&#10;&#10;Description générée automatiquement">
            <a:extLst>
              <a:ext uri="{FF2B5EF4-FFF2-40B4-BE49-F238E27FC236}">
                <a16:creationId xmlns:a16="http://schemas.microsoft.com/office/drawing/2014/main" id="{DE50384E-1FC3-60EA-2FA1-601E054E7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4152" y="407063"/>
            <a:ext cx="1736632" cy="237894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graphicFrame>
        <p:nvGraphicFramePr>
          <p:cNvPr id="9" name="Tableau 8">
            <a:extLst>
              <a:ext uri="{FF2B5EF4-FFF2-40B4-BE49-F238E27FC236}">
                <a16:creationId xmlns:a16="http://schemas.microsoft.com/office/drawing/2014/main" id="{CE0B02C3-E400-DA5E-04D3-DBD980D09DAE}"/>
              </a:ext>
            </a:extLst>
          </p:cNvPr>
          <p:cNvGraphicFramePr>
            <a:graphicFrameLocks noGrp="1"/>
          </p:cNvGraphicFramePr>
          <p:nvPr>
            <p:extLst>
              <p:ext uri="{D42A27DB-BD31-4B8C-83A1-F6EECF244321}">
                <p14:modId xmlns:p14="http://schemas.microsoft.com/office/powerpoint/2010/main" val="2262527356"/>
              </p:ext>
            </p:extLst>
          </p:nvPr>
        </p:nvGraphicFramePr>
        <p:xfrm>
          <a:off x="5840494" y="4506939"/>
          <a:ext cx="4737100" cy="2002790"/>
        </p:xfrm>
        <a:graphic>
          <a:graphicData uri="http://schemas.openxmlformats.org/drawingml/2006/table">
            <a:tbl>
              <a:tblPr/>
              <a:tblGrid>
                <a:gridCol w="4737100">
                  <a:extLst>
                    <a:ext uri="{9D8B030D-6E8A-4147-A177-3AD203B41FA5}">
                      <a16:colId xmlns:a16="http://schemas.microsoft.com/office/drawing/2014/main" val="556946319"/>
                    </a:ext>
                  </a:extLst>
                </a:gridCol>
              </a:tblGrid>
              <a:tr h="323374">
                <a:tc>
                  <a:txBody>
                    <a:bodyPr/>
                    <a:lstStyle/>
                    <a:p>
                      <a:pPr algn="just" fontAlgn="b"/>
                      <a:r>
                        <a:rPr lang="fr-BE" sz="1600" b="0" i="0" u="none" strike="noStrike">
                          <a:solidFill>
                            <a:srgbClr val="000000"/>
                          </a:solidFill>
                          <a:effectLst/>
                          <a:latin typeface="Biome Light" panose="020B0303030204020804" pitchFamily="34" charset="0"/>
                          <a:cs typeface="Biome Light" panose="020B0303030204020804" pitchFamily="34" charset="0"/>
                        </a:rPr>
                        <a:t>Les trieurs de déchets jouent un rôle crucial dans la réalisation des ODD en réduisant la quantité de déchets envoyé en décharge grâce au recyclage et à la réutilisation (ODD 12). </a:t>
                      </a:r>
                    </a:p>
                    <a:p>
                      <a:pPr algn="just" fontAlgn="b"/>
                      <a:endParaRPr lang="fr-BE" sz="1600" b="0" i="0" u="none" strike="noStrike">
                        <a:solidFill>
                          <a:srgbClr val="000000"/>
                        </a:solidFill>
                        <a:effectLst/>
                        <a:latin typeface="Biome Light" panose="020B0303030204020804" pitchFamily="34" charset="0"/>
                        <a:cs typeface="Biome Light" panose="020B0303030204020804" pitchFamily="34" charset="0"/>
                      </a:endParaRPr>
                    </a:p>
                    <a:p>
                      <a:pPr algn="just" fontAlgn="b"/>
                      <a:r>
                        <a:rPr lang="fr-BE" sz="1600" b="0" i="0" u="none" strike="noStrike">
                          <a:solidFill>
                            <a:srgbClr val="000000"/>
                          </a:solidFill>
                          <a:effectLst/>
                          <a:latin typeface="Biome Light" panose="020B0303030204020804" pitchFamily="34" charset="0"/>
                          <a:cs typeface="Biome Light" panose="020B0303030204020804" pitchFamily="34" charset="0"/>
                        </a:rPr>
                        <a:t>Leur travail aide à minimiser l'impact environnemental des déchets et à promouvoir une gestion durable des ressources.</a:t>
                      </a:r>
                    </a:p>
                  </a:txBody>
                  <a:tcPr marL="6350" marR="6350" marT="6350" anchor="b">
                    <a:lnL>
                      <a:noFill/>
                    </a:lnL>
                    <a:lnR>
                      <a:noFill/>
                    </a:lnR>
                    <a:lnT>
                      <a:noFill/>
                    </a:lnT>
                    <a:lnB>
                      <a:noFill/>
                    </a:lnB>
                    <a:noFill/>
                  </a:tcPr>
                </a:tc>
                <a:extLst>
                  <a:ext uri="{0D108BD9-81ED-4DB2-BD59-A6C34878D82A}">
                    <a16:rowId xmlns:a16="http://schemas.microsoft.com/office/drawing/2014/main" val="3516518783"/>
                  </a:ext>
                </a:extLst>
              </a:tr>
            </a:tbl>
          </a:graphicData>
        </a:graphic>
      </p:graphicFrame>
      <p:sp>
        <p:nvSpPr>
          <p:cNvPr id="3" name="ZoneTexte 2">
            <a:extLst>
              <a:ext uri="{FF2B5EF4-FFF2-40B4-BE49-F238E27FC236}">
                <a16:creationId xmlns:a16="http://schemas.microsoft.com/office/drawing/2014/main" id="{7FF66871-9B84-0844-C378-5422CE5E5A64}"/>
              </a:ext>
            </a:extLst>
          </p:cNvPr>
          <p:cNvSpPr txBox="1"/>
          <p:nvPr/>
        </p:nvSpPr>
        <p:spPr>
          <a:xfrm>
            <a:off x="705940" y="5041035"/>
            <a:ext cx="2319866" cy="1077218"/>
          </a:xfrm>
          <a:prstGeom prst="rect">
            <a:avLst/>
          </a:prstGeom>
          <a:noFill/>
        </p:spPr>
        <p:txBody>
          <a:bodyPr wrap="none" lIns="91440" tIns="45720" rIns="91440" bIns="45720" rtlCol="0" anchor="t">
            <a:spAutoFit/>
          </a:bodyPr>
          <a:lstStyle/>
          <a:p>
            <a:r>
              <a:rPr lang="fr-BE" sz="1600" b="1" dirty="0">
                <a:latin typeface="Biome Light" panose="020B0303030204020804" pitchFamily="34" charset="0"/>
                <a:cs typeface="Biome Light" panose="020B0303030204020804" pitchFamily="34" charset="0"/>
              </a:rPr>
              <a:t>2 : déchets ménagers</a:t>
            </a:r>
          </a:p>
          <a:p>
            <a:r>
              <a:rPr lang="fr-BE" sz="1600" b="1" dirty="0">
                <a:latin typeface="Biome Light" panose="020B0303030204020804" pitchFamily="34" charset="0"/>
                <a:cs typeface="Biome Light" panose="020B0303030204020804" pitchFamily="34" charset="0"/>
              </a:rPr>
              <a:t>10 : déchets triés</a:t>
            </a:r>
          </a:p>
          <a:p>
            <a:r>
              <a:rPr lang="fr-BE" sz="1600" b="1" dirty="0">
                <a:latin typeface="Biome Light"/>
                <a:cs typeface="Biome Light"/>
              </a:rPr>
              <a:t>12 : récupération</a:t>
            </a:r>
          </a:p>
          <a:p>
            <a:r>
              <a:rPr lang="fr-BE" sz="1600" b="1" dirty="0">
                <a:latin typeface="Biome Light"/>
                <a:cs typeface="Biome Light"/>
              </a:rPr>
              <a:t>        du vélo</a:t>
            </a:r>
            <a:endParaRPr lang="fr-BE" dirty="0">
              <a:latin typeface="Biome Light"/>
              <a:cs typeface="Biome Light"/>
            </a:endParaRPr>
          </a:p>
        </p:txBody>
      </p:sp>
      <p:pic>
        <p:nvPicPr>
          <p:cNvPr id="5" name="Graphique 4" descr="Carte à jouer avec un remplissage uni">
            <a:extLst>
              <a:ext uri="{FF2B5EF4-FFF2-40B4-BE49-F238E27FC236}">
                <a16:creationId xmlns:a16="http://schemas.microsoft.com/office/drawing/2014/main" id="{0B1DCD3F-6C45-656C-092D-DC2358C6A7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165" y="5232633"/>
            <a:ext cx="584775" cy="584775"/>
          </a:xfrm>
          <a:prstGeom prst="rect">
            <a:avLst/>
          </a:prstGeom>
        </p:spPr>
      </p:pic>
    </p:spTree>
    <p:extLst>
      <p:ext uri="{BB962C8B-B14F-4D97-AF65-F5344CB8AC3E}">
        <p14:creationId xmlns:p14="http://schemas.microsoft.com/office/powerpoint/2010/main" val="551035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DAF7E0E-A94E-6C35-BEEC-49C3500BA365}"/>
              </a:ext>
            </a:extLst>
          </p:cNvPr>
          <p:cNvSpPr>
            <a:spLocks noGrp="1"/>
          </p:cNvSpPr>
          <p:nvPr>
            <p:ph type="title"/>
          </p:nvPr>
        </p:nvSpPr>
        <p:spPr>
          <a:xfrm>
            <a:off x="5303483" y="56183"/>
            <a:ext cx="6799924" cy="3004145"/>
          </a:xfrm>
        </p:spPr>
        <p:txBody>
          <a:bodyPr vert="horz" lIns="91440" tIns="45720" rIns="91440" bIns="45720" rtlCol="0" anchor="b">
            <a:normAutofit/>
          </a:bodyPr>
          <a:lstStyle/>
          <a:p>
            <a:pPr algn="ctr"/>
            <a:r>
              <a:rPr lang="en-US" sz="4000" dirty="0" err="1">
                <a:latin typeface="Amasis MT Pro Medium" panose="02040604050005020304" pitchFamily="18" charset="0"/>
              </a:rPr>
              <a:t>Mécanicien</a:t>
            </a:r>
            <a:r>
              <a:rPr lang="en-US" sz="4000" dirty="0">
                <a:latin typeface="Amasis MT Pro Medium" panose="02040604050005020304" pitchFamily="18" charset="0"/>
              </a:rPr>
              <a:t>(ne) </a:t>
            </a:r>
            <a:r>
              <a:rPr lang="en-US" sz="4000" dirty="0" err="1">
                <a:latin typeface="Amasis MT Pro Medium" panose="02040604050005020304" pitchFamily="18" charset="0"/>
              </a:rPr>
              <a:t>en</a:t>
            </a:r>
            <a:r>
              <a:rPr lang="en-US" sz="4000" dirty="0">
                <a:latin typeface="Amasis MT Pro Medium" panose="02040604050005020304" pitchFamily="18" charset="0"/>
              </a:rPr>
              <a:t> cycles</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Image 5" descr="Une image contenant roue, Roue de vélo, Cadre de vélo, Véhicule terrestre&#10;&#10;Description générée automatiquement">
            <a:extLst>
              <a:ext uri="{FF2B5EF4-FFF2-40B4-BE49-F238E27FC236}">
                <a16:creationId xmlns:a16="http://schemas.microsoft.com/office/drawing/2014/main" id="{09CAC5C6-64B5-FB88-F5FB-DB6303E43A16}"/>
              </a:ext>
            </a:extLst>
          </p:cNvPr>
          <p:cNvPicPr>
            <a:picLocks noChangeAspect="1"/>
          </p:cNvPicPr>
          <p:nvPr/>
        </p:nvPicPr>
        <p:blipFill>
          <a:blip r:embed="rId2">
            <a:extLst>
              <a:ext uri="{28A0092B-C50C-407E-A947-70E740481C1C}">
                <a14:useLocalDpi xmlns:a14="http://schemas.microsoft.com/office/drawing/2010/main" val="0"/>
              </a:ext>
            </a:extLst>
          </a:blip>
          <a:srcRect t="18353" r="-1" b="8396"/>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au 6">
            <a:extLst>
              <a:ext uri="{FF2B5EF4-FFF2-40B4-BE49-F238E27FC236}">
                <a16:creationId xmlns:a16="http://schemas.microsoft.com/office/drawing/2014/main" id="{40E41FB5-54DB-42C6-4651-7EA3178B8FDB}"/>
              </a:ext>
            </a:extLst>
          </p:cNvPr>
          <p:cNvGraphicFramePr>
            <a:graphicFrameLocks noGrp="1"/>
          </p:cNvGraphicFramePr>
          <p:nvPr>
            <p:extLst>
              <p:ext uri="{D42A27DB-BD31-4B8C-83A1-F6EECF244321}">
                <p14:modId xmlns:p14="http://schemas.microsoft.com/office/powerpoint/2010/main" val="1272567548"/>
              </p:ext>
            </p:extLst>
          </p:nvPr>
        </p:nvGraphicFramePr>
        <p:xfrm>
          <a:off x="6221041" y="3469241"/>
          <a:ext cx="4964808" cy="2002790"/>
        </p:xfrm>
        <a:graphic>
          <a:graphicData uri="http://schemas.openxmlformats.org/drawingml/2006/table">
            <a:tbl>
              <a:tblPr/>
              <a:tblGrid>
                <a:gridCol w="4964808">
                  <a:extLst>
                    <a:ext uri="{9D8B030D-6E8A-4147-A177-3AD203B41FA5}">
                      <a16:colId xmlns:a16="http://schemas.microsoft.com/office/drawing/2014/main" val="3043821015"/>
                    </a:ext>
                  </a:extLst>
                </a:gridCol>
              </a:tblGrid>
              <a:tr h="1657350">
                <a:tc>
                  <a:txBody>
                    <a:bodyPr/>
                    <a:lstStyle/>
                    <a:p>
                      <a:pPr algn="just" fontAlgn="b"/>
                      <a:r>
                        <a:rPr lang="fr-BE" sz="1600" b="0" i="0" u="none" strike="noStrike" dirty="0">
                          <a:solidFill>
                            <a:srgbClr val="000000"/>
                          </a:solidFill>
                          <a:effectLst/>
                          <a:latin typeface="Biome Light" panose="020B0502040204020203" pitchFamily="34" charset="0"/>
                          <a:cs typeface="Biome Light" panose="020B0502040204020203" pitchFamily="34" charset="0"/>
                        </a:rPr>
                        <a:t>Rôle crucial dans la promotion de la </a:t>
                      </a:r>
                      <a:r>
                        <a:rPr lang="fr-BE" sz="1600" b="1" i="0" u="none" strike="noStrike" dirty="0">
                          <a:solidFill>
                            <a:schemeClr val="accent2"/>
                          </a:solidFill>
                          <a:effectLst/>
                          <a:latin typeface="Biome Light" panose="020B0502040204020203" pitchFamily="34" charset="0"/>
                          <a:cs typeface="Biome Light" panose="020B0502040204020203" pitchFamily="34" charset="0"/>
                        </a:rPr>
                        <a:t>mobilité douce</a:t>
                      </a:r>
                      <a:r>
                        <a:rPr lang="fr-BE" sz="1600" b="0" i="0" u="none" strike="noStrike" dirty="0">
                          <a:solidFill>
                            <a:srgbClr val="000000"/>
                          </a:solidFill>
                          <a:effectLst/>
                          <a:latin typeface="Biome Light" panose="020B0502040204020203" pitchFamily="34" charset="0"/>
                          <a:cs typeface="Biome Light" panose="020B0502040204020203" pitchFamily="34" charset="0"/>
                        </a:rPr>
                        <a:t>.</a:t>
                      </a:r>
                    </a:p>
                    <a:p>
                      <a:pPr algn="just" fontAlgn="b"/>
                      <a:endParaRPr lang="fr-BE" sz="1600" b="0" i="0" u="none" strike="noStrike" dirty="0">
                        <a:solidFill>
                          <a:srgbClr val="000000"/>
                        </a:solidFill>
                        <a:effectLst/>
                        <a:latin typeface="Biome Light" panose="020B0502040204020203" pitchFamily="34" charset="0"/>
                        <a:cs typeface="Biome Light" panose="020B0502040204020203" pitchFamily="34" charset="0"/>
                      </a:endParaRPr>
                    </a:p>
                    <a:p>
                      <a:pPr algn="just" fontAlgn="b"/>
                      <a:r>
                        <a:rPr lang="fr-BE" sz="1600" b="0" i="0" u="none" strike="noStrike" dirty="0">
                          <a:solidFill>
                            <a:srgbClr val="000000"/>
                          </a:solidFill>
                          <a:effectLst/>
                          <a:latin typeface="Biome Light" panose="020B0502040204020203" pitchFamily="34" charset="0"/>
                          <a:cs typeface="Biome Light" panose="020B0502040204020203" pitchFamily="34" charset="0"/>
                        </a:rPr>
                        <a:t>En maintenant les vélos en bon état, ils encouragent l'utilisation de ce mode de transport écologique, réduisant ainsi les émissions de gaz à effet de serre (ODD 13) et en favorisant des villes plus durables et inclusives (ODD 11).</a:t>
                      </a:r>
                    </a:p>
                  </a:txBody>
                  <a:tcPr marL="6350" marR="6350" marT="6350" anchor="b">
                    <a:lnL>
                      <a:noFill/>
                    </a:lnL>
                    <a:lnR>
                      <a:noFill/>
                    </a:lnR>
                    <a:lnT>
                      <a:noFill/>
                    </a:lnT>
                    <a:lnB>
                      <a:noFill/>
                    </a:lnB>
                    <a:noFill/>
                  </a:tcPr>
                </a:tc>
                <a:extLst>
                  <a:ext uri="{0D108BD9-81ED-4DB2-BD59-A6C34878D82A}">
                    <a16:rowId xmlns:a16="http://schemas.microsoft.com/office/drawing/2014/main" val="1823607231"/>
                  </a:ext>
                </a:extLst>
              </a:tr>
            </a:tbl>
          </a:graphicData>
        </a:graphic>
      </p:graphicFrame>
      <p:sp>
        <p:nvSpPr>
          <p:cNvPr id="3" name="ZoneTexte 2">
            <a:extLst>
              <a:ext uri="{FF2B5EF4-FFF2-40B4-BE49-F238E27FC236}">
                <a16:creationId xmlns:a16="http://schemas.microsoft.com/office/drawing/2014/main" id="{DEBD9588-B6DC-F2B0-60F6-8E9E36E9A7EF}"/>
              </a:ext>
            </a:extLst>
          </p:cNvPr>
          <p:cNvSpPr txBox="1"/>
          <p:nvPr/>
        </p:nvSpPr>
        <p:spPr>
          <a:xfrm>
            <a:off x="8857176" y="1082647"/>
            <a:ext cx="2702984"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72 : mécanicien en cycles</a:t>
            </a:r>
          </a:p>
        </p:txBody>
      </p:sp>
      <p:pic>
        <p:nvPicPr>
          <p:cNvPr id="4" name="Graphique 3" descr="Carte à jouer avec un remplissage uni">
            <a:extLst>
              <a:ext uri="{FF2B5EF4-FFF2-40B4-BE49-F238E27FC236}">
                <a16:creationId xmlns:a16="http://schemas.microsoft.com/office/drawing/2014/main" id="{FDF3DAC0-5E47-68EA-5863-8B01545F3A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2863" y="959536"/>
            <a:ext cx="584775" cy="584775"/>
          </a:xfrm>
          <a:prstGeom prst="rect">
            <a:avLst/>
          </a:prstGeom>
        </p:spPr>
      </p:pic>
    </p:spTree>
    <p:extLst>
      <p:ext uri="{BB962C8B-B14F-4D97-AF65-F5344CB8AC3E}">
        <p14:creationId xmlns:p14="http://schemas.microsoft.com/office/powerpoint/2010/main" val="209629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Arc 7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E54E2D2-6E56-00D7-EE13-5EF33551F5AB}"/>
              </a:ext>
            </a:extLst>
          </p:cNvPr>
          <p:cNvSpPr>
            <a:spLocks noGrp="1"/>
          </p:cNvSpPr>
          <p:nvPr>
            <p:ph type="ctrTitle"/>
          </p:nvPr>
        </p:nvSpPr>
        <p:spPr>
          <a:xfrm>
            <a:off x="892817" y="1370171"/>
            <a:ext cx="5250022" cy="2387600"/>
          </a:xfrm>
        </p:spPr>
        <p:txBody>
          <a:bodyPr vert="horz" lIns="91440" tIns="45720" rIns="91440" bIns="45720" rtlCol="0">
            <a:normAutofit/>
          </a:bodyPr>
          <a:lstStyle/>
          <a:p>
            <a:pPr algn="l"/>
            <a:r>
              <a:rPr lang="en-US" sz="4800" dirty="0" err="1">
                <a:solidFill>
                  <a:srgbClr val="FFFFFF"/>
                </a:solidFill>
                <a:latin typeface="Amasis MT Pro Medium"/>
              </a:rPr>
              <a:t>Développement</a:t>
            </a:r>
            <a:r>
              <a:rPr lang="en-US" sz="4800" dirty="0">
                <a:solidFill>
                  <a:srgbClr val="FFFFFF"/>
                </a:solidFill>
                <a:latin typeface="Amasis MT Pro Medium"/>
              </a:rPr>
              <a:t> durable</a:t>
            </a:r>
            <a:endParaRPr lang="en-US" sz="4800" kern="1200" dirty="0">
              <a:solidFill>
                <a:srgbClr val="FFFFFF"/>
              </a:solidFill>
              <a:latin typeface="Amasis MT Pro Medium" panose="02040604050005020304" pitchFamily="18" charset="0"/>
            </a:endParaRPr>
          </a:p>
        </p:txBody>
      </p:sp>
      <p:sp>
        <p:nvSpPr>
          <p:cNvPr id="77" name="Oval 7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e 3">
            <a:extLst>
              <a:ext uri="{FF2B5EF4-FFF2-40B4-BE49-F238E27FC236}">
                <a16:creationId xmlns:a16="http://schemas.microsoft.com/office/drawing/2014/main" id="{A03F13F3-04D7-FD7B-C4C3-DAD4A24BDFC5}"/>
              </a:ext>
            </a:extLst>
          </p:cNvPr>
          <p:cNvGrpSpPr/>
          <p:nvPr/>
        </p:nvGrpSpPr>
        <p:grpSpPr>
          <a:xfrm>
            <a:off x="8782279" y="4113068"/>
            <a:ext cx="2899242" cy="2109224"/>
            <a:chOff x="0" y="0"/>
            <a:chExt cx="2504831" cy="2136531"/>
          </a:xfrm>
        </p:grpSpPr>
        <p:pic>
          <p:nvPicPr>
            <p:cNvPr id="5" name="Image 4" descr="Une image contenant dessin humoristique, terrain de jeux, dessin, art&#10;&#10;Description générée automatiquement">
              <a:extLst>
                <a:ext uri="{FF2B5EF4-FFF2-40B4-BE49-F238E27FC236}">
                  <a16:creationId xmlns:a16="http://schemas.microsoft.com/office/drawing/2014/main" id="{5ECB8A42-F30D-9DE3-DD81-74395E220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11415">
              <a:off x="1024011" y="105215"/>
              <a:ext cx="1480820"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6" name="Image 5">
              <a:extLst>
                <a:ext uri="{FF2B5EF4-FFF2-40B4-BE49-F238E27FC236}">
                  <a16:creationId xmlns:a16="http://schemas.microsoft.com/office/drawing/2014/main" id="{6B42E02D-A9E6-EAFC-A01F-A17C90740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7224">
              <a:off x="0" y="117231"/>
              <a:ext cx="1481455"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7" name="Image 6" descr="Une image contenant texte, affiche, graphisme, Graphique&#10;&#10;Description générée automatiquement">
              <a:extLst>
                <a:ext uri="{FF2B5EF4-FFF2-40B4-BE49-F238E27FC236}">
                  <a16:creationId xmlns:a16="http://schemas.microsoft.com/office/drawing/2014/main" id="{9559D67A-8704-F02D-018A-BF124D3A9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278" y="0"/>
              <a:ext cx="1404620" cy="2018665"/>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grpSp>
      <p:sp>
        <p:nvSpPr>
          <p:cNvPr id="8" name="ZoneTexte 7">
            <a:extLst>
              <a:ext uri="{FF2B5EF4-FFF2-40B4-BE49-F238E27FC236}">
                <a16:creationId xmlns:a16="http://schemas.microsoft.com/office/drawing/2014/main" id="{210E84D5-2FA8-248A-BBE3-1398887EF7BC}"/>
              </a:ext>
            </a:extLst>
          </p:cNvPr>
          <p:cNvSpPr txBox="1"/>
          <p:nvPr/>
        </p:nvSpPr>
        <p:spPr>
          <a:xfrm>
            <a:off x="5887962" y="1198150"/>
            <a:ext cx="3422951" cy="92333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latin typeface="Biome Light"/>
                <a:cs typeface="Calibri"/>
              </a:rPr>
              <a:t>Quelles notions de développement durable peuvent être abordées ?</a:t>
            </a:r>
            <a:endParaRPr lang="fr-FR" b="1" dirty="0">
              <a:ea typeface="+mn-lt"/>
              <a:cs typeface="+mn-lt"/>
            </a:endParaRPr>
          </a:p>
        </p:txBody>
      </p:sp>
      <p:pic>
        <p:nvPicPr>
          <p:cNvPr id="11" name="Image 10" descr="Une image contenant Poubelle, poubelle, dessin humoristique, conteneur&#10;&#10;Description générée automatiquement">
            <a:extLst>
              <a:ext uri="{FF2B5EF4-FFF2-40B4-BE49-F238E27FC236}">
                <a16:creationId xmlns:a16="http://schemas.microsoft.com/office/drawing/2014/main" id="{D458F98F-B7A1-ADAC-4A8A-457324DFF423}"/>
              </a:ext>
            </a:extLst>
          </p:cNvPr>
          <p:cNvPicPr>
            <a:picLocks noChangeAspect="1"/>
          </p:cNvPicPr>
          <p:nvPr/>
        </p:nvPicPr>
        <p:blipFill>
          <a:blip r:embed="rId5"/>
          <a:stretch>
            <a:fillRect/>
          </a:stretch>
        </p:blipFill>
        <p:spPr>
          <a:xfrm>
            <a:off x="1145846" y="4251961"/>
            <a:ext cx="2371319" cy="2179094"/>
          </a:xfrm>
          <a:prstGeom prst="rect">
            <a:avLst/>
          </a:prstGeom>
        </p:spPr>
      </p:pic>
      <p:pic>
        <p:nvPicPr>
          <p:cNvPr id="12" name="Image 11" descr="Une image contenant capture d’écran, cellule solaire&#10;&#10;Description générée automatiquement">
            <a:extLst>
              <a:ext uri="{FF2B5EF4-FFF2-40B4-BE49-F238E27FC236}">
                <a16:creationId xmlns:a16="http://schemas.microsoft.com/office/drawing/2014/main" id="{92E63C7B-2503-04B7-3B0E-41A7A5796584}"/>
              </a:ext>
            </a:extLst>
          </p:cNvPr>
          <p:cNvPicPr>
            <a:picLocks noChangeAspect="1"/>
          </p:cNvPicPr>
          <p:nvPr/>
        </p:nvPicPr>
        <p:blipFill>
          <a:blip r:embed="rId6"/>
          <a:stretch>
            <a:fillRect/>
          </a:stretch>
        </p:blipFill>
        <p:spPr>
          <a:xfrm>
            <a:off x="3964273" y="4517253"/>
            <a:ext cx="2698965" cy="1292640"/>
          </a:xfrm>
          <a:prstGeom prst="rect">
            <a:avLst/>
          </a:prstGeom>
        </p:spPr>
      </p:pic>
    </p:spTree>
    <p:extLst>
      <p:ext uri="{BB962C8B-B14F-4D97-AF65-F5344CB8AC3E}">
        <p14:creationId xmlns:p14="http://schemas.microsoft.com/office/powerpoint/2010/main" val="280955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D645AC7-251E-0A0C-2AC4-BBFAA06E32EF}"/>
              </a:ext>
            </a:extLst>
          </p:cNvPr>
          <p:cNvSpPr>
            <a:spLocks noGrp="1"/>
          </p:cNvSpPr>
          <p:nvPr>
            <p:ph type="title"/>
          </p:nvPr>
        </p:nvSpPr>
        <p:spPr>
          <a:xfrm>
            <a:off x="108681" y="177303"/>
            <a:ext cx="3782696" cy="1168072"/>
          </a:xfrm>
        </p:spPr>
        <p:txBody>
          <a:bodyPr vert="horz" lIns="91440" tIns="45720" rIns="91440" bIns="45720" rtlCol="0" anchor="b">
            <a:normAutofit/>
          </a:bodyPr>
          <a:lstStyle/>
          <a:p>
            <a:pPr algn="ctr"/>
            <a:r>
              <a:rPr lang="en-US" sz="2800" kern="1200" dirty="0">
                <a:solidFill>
                  <a:schemeClr val="tx1"/>
                </a:solidFill>
                <a:latin typeface="Amasis MT Pro Medium" panose="02040604050005020304" pitchFamily="18" charset="0"/>
              </a:rPr>
              <a:t>Pour commencer, </a:t>
            </a:r>
            <a:br>
              <a:rPr lang="en-US" sz="2800" kern="1200" dirty="0">
                <a:solidFill>
                  <a:schemeClr val="tx1"/>
                </a:solidFill>
                <a:latin typeface="Amasis MT Pro Medium" panose="02040604050005020304" pitchFamily="18" charset="0"/>
              </a:rPr>
            </a:br>
            <a:r>
              <a:rPr lang="en-US" sz="2800" kern="1200" dirty="0">
                <a:solidFill>
                  <a:schemeClr val="tx1"/>
                </a:solidFill>
                <a:latin typeface="Amasis MT Pro Medium" panose="02040604050005020304" pitchFamily="18" charset="0"/>
              </a:rPr>
              <a:t>qui </a:t>
            </a:r>
            <a:r>
              <a:rPr lang="en-US" sz="2800" kern="1200" dirty="0" err="1">
                <a:solidFill>
                  <a:schemeClr val="tx1"/>
                </a:solidFill>
                <a:latin typeface="Amasis MT Pro Medium" panose="02040604050005020304" pitchFamily="18" charset="0"/>
              </a:rPr>
              <a:t>sommes</a:t>
            </a:r>
            <a:r>
              <a:rPr lang="en-US" sz="2800" kern="1200" dirty="0">
                <a:solidFill>
                  <a:schemeClr val="tx1"/>
                </a:solidFill>
                <a:latin typeface="Amasis MT Pro Medium" panose="02040604050005020304" pitchFamily="18" charset="0"/>
              </a:rPr>
              <a:t>-nous?</a:t>
            </a:r>
          </a:p>
        </p:txBody>
      </p:sp>
      <p:sp>
        <p:nvSpPr>
          <p:cNvPr id="17" name="Freeform: Shape 16">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8" y="1"/>
            <a:ext cx="7602071"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 2" descr="Une image contenant texte, Police, graphisme, Graphique&#10;&#10;Description générée automatiquement">
            <a:extLst>
              <a:ext uri="{FF2B5EF4-FFF2-40B4-BE49-F238E27FC236}">
                <a16:creationId xmlns:a16="http://schemas.microsoft.com/office/drawing/2014/main" id="{1568F190-0674-683E-5135-3BA77FB7A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592" y="221612"/>
            <a:ext cx="1046092" cy="1260352"/>
          </a:xfrm>
          <a:prstGeom prst="rect">
            <a:avLst/>
          </a:prstGeom>
        </p:spPr>
      </p:pic>
      <p:sp>
        <p:nvSpPr>
          <p:cNvPr id="19" name="Freeform: Shape 18">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04329"/>
            <a:ext cx="10680562"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B1C50A05-B8B9-D841-74F9-6C9C0CC29403}"/>
              </a:ext>
            </a:extLst>
          </p:cNvPr>
          <p:cNvSpPr txBox="1"/>
          <p:nvPr/>
        </p:nvSpPr>
        <p:spPr>
          <a:xfrm>
            <a:off x="5491479" y="925666"/>
            <a:ext cx="6096000" cy="1754326"/>
          </a:xfrm>
          <a:prstGeom prst="rect">
            <a:avLst/>
          </a:prstGeom>
          <a:noFill/>
        </p:spPr>
        <p:txBody>
          <a:bodyPr wrap="square" lIns="91440" tIns="45720" rIns="91440" bIns="45720" anchor="t">
            <a:spAutoFit/>
          </a:bodyPr>
          <a:lstStyle/>
          <a:p>
            <a:pPr algn="just"/>
            <a:r>
              <a:rPr lang="fr-BE" dirty="0">
                <a:latin typeface="Biome Light"/>
                <a:cs typeface="Biome Light"/>
              </a:rPr>
              <a:t>Les Instances Bassins Enseignement qualifiant / Formation / Emploi (EFE) ont été mises en place en 2015 en application d’un accord de coopération entre la Région wallonne, la Fédération Wallonie-Bruxelles et la COCOF.</a:t>
            </a:r>
            <a:endParaRPr lang="fr-FR" dirty="0">
              <a:cs typeface="Calibri" panose="020F0502020204030204"/>
            </a:endParaRPr>
          </a:p>
          <a:p>
            <a:pPr algn="just"/>
            <a:r>
              <a:rPr lang="fr-BE" dirty="0">
                <a:latin typeface="Biome Light"/>
                <a:cs typeface="Biome Light"/>
              </a:rPr>
              <a:t>Il en existe 10 : 9 en Wallonie et 1 à Bruxelles.</a:t>
            </a:r>
          </a:p>
        </p:txBody>
      </p:sp>
      <p:sp>
        <p:nvSpPr>
          <p:cNvPr id="11" name="ZoneTexte 10">
            <a:extLst>
              <a:ext uri="{FF2B5EF4-FFF2-40B4-BE49-F238E27FC236}">
                <a16:creationId xmlns:a16="http://schemas.microsoft.com/office/drawing/2014/main" id="{31B4BA32-8B80-9D96-0BD9-426F9400E433}"/>
              </a:ext>
            </a:extLst>
          </p:cNvPr>
          <p:cNvSpPr txBox="1"/>
          <p:nvPr/>
        </p:nvSpPr>
        <p:spPr>
          <a:xfrm>
            <a:off x="5491479" y="3163439"/>
            <a:ext cx="6096000" cy="2308324"/>
          </a:xfrm>
          <a:prstGeom prst="rect">
            <a:avLst/>
          </a:prstGeom>
          <a:noFill/>
        </p:spPr>
        <p:txBody>
          <a:bodyPr wrap="square" lIns="91440" tIns="45720" rIns="91440" bIns="45720" anchor="t">
            <a:spAutoFit/>
          </a:bodyPr>
          <a:lstStyle/>
          <a:p>
            <a:pPr algn="just"/>
            <a:r>
              <a:rPr lang="fr-BE" b="1">
                <a:latin typeface="Biome Light"/>
                <a:cs typeface="Biome Light"/>
              </a:rPr>
              <a:t>Leurs missions</a:t>
            </a:r>
            <a:r>
              <a:rPr lang="fr-BE">
                <a:latin typeface="Biome Light"/>
                <a:cs typeface="Biome Light"/>
              </a:rPr>
              <a:t> consistent principalement à :</a:t>
            </a:r>
            <a:endParaRPr lang="fr-FR"/>
          </a:p>
          <a:p>
            <a:pPr algn="just"/>
            <a:endParaRPr lang="fr-BE">
              <a:latin typeface="Biome Light"/>
              <a:cs typeface="Biome Light"/>
            </a:endParaRPr>
          </a:p>
          <a:p>
            <a:pPr algn="just"/>
            <a:r>
              <a:rPr lang="fr-BE">
                <a:latin typeface="Biome Light"/>
                <a:cs typeface="Biome Light"/>
              </a:rPr>
              <a:t>Orienter l’offre de formation et d’enseignement en fonction des besoins du marché de l’emploi </a:t>
            </a:r>
          </a:p>
          <a:p>
            <a:pPr algn="just"/>
            <a:endParaRPr lang="fr-BE">
              <a:latin typeface="Biome Light"/>
              <a:cs typeface="Biome Light"/>
            </a:endParaRPr>
          </a:p>
          <a:p>
            <a:pPr algn="just"/>
            <a:r>
              <a:rPr lang="fr-BE">
                <a:latin typeface="Biome Light"/>
                <a:cs typeface="Biome Light"/>
              </a:rPr>
              <a:t>Soutenir le développement des projets communs aux 3 mondes : Emploi / Formation / Enseignement dans le cadre des </a:t>
            </a:r>
            <a:r>
              <a:rPr lang="fr-BE" b="1">
                <a:latin typeface="Biome Light"/>
                <a:cs typeface="Biome Light"/>
              </a:rPr>
              <a:t>pôles de synergie</a:t>
            </a:r>
          </a:p>
        </p:txBody>
      </p:sp>
      <p:pic>
        <p:nvPicPr>
          <p:cNvPr id="12" name="Image 11" descr="Une image contenant carte, texte, atlas&#10;&#10;Description générée automatiquement">
            <a:extLst>
              <a:ext uri="{FF2B5EF4-FFF2-40B4-BE49-F238E27FC236}">
                <a16:creationId xmlns:a16="http://schemas.microsoft.com/office/drawing/2014/main" id="{25697D27-D97A-2B3B-A8D3-41FE70AFEF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06" r="7768" b="7867"/>
          <a:stretch/>
        </p:blipFill>
        <p:spPr bwMode="auto">
          <a:xfrm>
            <a:off x="2583637" y="1940100"/>
            <a:ext cx="2043471" cy="2715110"/>
          </a:xfrm>
          <a:prstGeom prst="rect">
            <a:avLst/>
          </a:prstGeom>
          <a:ln>
            <a:noFill/>
          </a:ln>
          <a:extLst>
            <a:ext uri="{53640926-AAD7-44D8-BBD7-CCE9431645EC}">
              <a14:shadowObscured xmlns:a14="http://schemas.microsoft.com/office/drawing/2010/main"/>
            </a:ext>
          </a:extLst>
        </p:spPr>
      </p:pic>
      <p:pic>
        <p:nvPicPr>
          <p:cNvPr id="4" name="Graphique 3" descr="Ligne fléchée : faire pivoter à droite avec un remplissage uni">
            <a:extLst>
              <a:ext uri="{FF2B5EF4-FFF2-40B4-BE49-F238E27FC236}">
                <a16:creationId xmlns:a16="http://schemas.microsoft.com/office/drawing/2014/main" id="{DE5483D6-086C-6F78-BC58-1D25FC43C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2681" y="3597322"/>
            <a:ext cx="652818" cy="777922"/>
          </a:xfrm>
          <a:prstGeom prst="rect">
            <a:avLst/>
          </a:prstGeom>
        </p:spPr>
      </p:pic>
      <p:pic>
        <p:nvPicPr>
          <p:cNvPr id="5" name="Graphique 4" descr="Réunion contour">
            <a:extLst>
              <a:ext uri="{FF2B5EF4-FFF2-40B4-BE49-F238E27FC236}">
                <a16:creationId xmlns:a16="http://schemas.microsoft.com/office/drawing/2014/main" id="{450A152F-AAC6-290D-B64E-8F42FD9428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1307" y="4643649"/>
            <a:ext cx="664192" cy="641446"/>
          </a:xfrm>
          <a:prstGeom prst="rect">
            <a:avLst/>
          </a:prstGeom>
        </p:spPr>
      </p:pic>
      <p:sp>
        <p:nvSpPr>
          <p:cNvPr id="6" name="ZoneTexte 5">
            <a:extLst>
              <a:ext uri="{FF2B5EF4-FFF2-40B4-BE49-F238E27FC236}">
                <a16:creationId xmlns:a16="http://schemas.microsoft.com/office/drawing/2014/main" id="{E4C7F666-22C5-3B71-EB02-6CB262B1057D}"/>
              </a:ext>
            </a:extLst>
          </p:cNvPr>
          <p:cNvSpPr txBox="1"/>
          <p:nvPr/>
        </p:nvSpPr>
        <p:spPr>
          <a:xfrm>
            <a:off x="111986" y="6177319"/>
            <a:ext cx="9030268" cy="646331"/>
          </a:xfrm>
          <a:prstGeom prst="rect">
            <a:avLst/>
          </a:prstGeom>
          <a:noFill/>
        </p:spPr>
        <p:txBody>
          <a:bodyPr wrap="square" lIns="91440" tIns="45720" rIns="91440" bIns="45720" anchor="t">
            <a:spAutoFit/>
          </a:bodyPr>
          <a:lstStyle/>
          <a:p>
            <a:pPr algn="just"/>
            <a:r>
              <a:rPr lang="fr-BE" b="1">
                <a:solidFill>
                  <a:schemeClr val="accent2"/>
                </a:solidFill>
                <a:latin typeface="Biome Light"/>
                <a:cs typeface="Biome Light"/>
              </a:rPr>
              <a:t>L'IBEFE Hainaut sud est à la fois un dispositif institutionnel et un territoire.</a:t>
            </a:r>
          </a:p>
          <a:p>
            <a:pPr algn="just"/>
            <a:endParaRPr lang="fr-BE">
              <a:latin typeface="Biome Light"/>
              <a:cs typeface="Biome Light"/>
            </a:endParaRPr>
          </a:p>
        </p:txBody>
      </p:sp>
      <p:sp>
        <p:nvSpPr>
          <p:cNvPr id="8" name="ZoneTexte 7">
            <a:extLst>
              <a:ext uri="{FF2B5EF4-FFF2-40B4-BE49-F238E27FC236}">
                <a16:creationId xmlns:a16="http://schemas.microsoft.com/office/drawing/2014/main" id="{C46C999A-2DDE-83C9-68E0-B10456F0812C}"/>
              </a:ext>
            </a:extLst>
          </p:cNvPr>
          <p:cNvSpPr txBox="1"/>
          <p:nvPr/>
        </p:nvSpPr>
        <p:spPr>
          <a:xfrm>
            <a:off x="280105" y="2306145"/>
            <a:ext cx="2111177" cy="208484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latin typeface="Biome Light"/>
                <a:cs typeface="Calibri"/>
              </a:rPr>
              <a:t>Le territoire se compose de </a:t>
            </a:r>
            <a:r>
              <a:rPr lang="fr-FR" sz="1600" b="1">
                <a:latin typeface="Biome Light"/>
                <a:cs typeface="Calibri"/>
              </a:rPr>
              <a:t>27 communes</a:t>
            </a:r>
            <a:r>
              <a:rPr lang="fr-FR" sz="1600">
                <a:latin typeface="Biome Light"/>
                <a:cs typeface="Calibri"/>
              </a:rPr>
              <a:t> réparties en </a:t>
            </a:r>
            <a:r>
              <a:rPr lang="fr-FR" sz="1600" b="1">
                <a:latin typeface="Biome Light"/>
                <a:cs typeface="Calibri"/>
              </a:rPr>
              <a:t>3 arrondissements </a:t>
            </a:r>
            <a:r>
              <a:rPr lang="fr-FR" sz="1600">
                <a:latin typeface="Biome Light"/>
                <a:cs typeface="Calibri"/>
              </a:rPr>
              <a:t>:</a:t>
            </a:r>
          </a:p>
          <a:p>
            <a:pPr marL="285750" indent="-285750">
              <a:buFont typeface="Calibri"/>
              <a:buChar char="-"/>
            </a:pPr>
            <a:r>
              <a:rPr lang="fr-FR" sz="1600">
                <a:latin typeface="Biome Light"/>
                <a:cs typeface="Calibri"/>
              </a:rPr>
              <a:t>Charleroi</a:t>
            </a:r>
          </a:p>
          <a:p>
            <a:pPr marL="285750" indent="-285750">
              <a:buFont typeface="Calibri"/>
              <a:buChar char="-"/>
            </a:pPr>
            <a:r>
              <a:rPr lang="fr-FR" sz="1600">
                <a:latin typeface="Biome Light"/>
                <a:cs typeface="Calibri"/>
              </a:rPr>
              <a:t>Thuin</a:t>
            </a:r>
          </a:p>
          <a:p>
            <a:pPr marL="285750" indent="-285750">
              <a:buFont typeface="Calibri"/>
              <a:buChar char="-"/>
            </a:pPr>
            <a:r>
              <a:rPr lang="fr-FR" sz="1600">
                <a:latin typeface="Biome Light"/>
                <a:cs typeface="Calibri"/>
              </a:rPr>
              <a:t>Philippeville</a:t>
            </a:r>
          </a:p>
        </p:txBody>
      </p:sp>
    </p:spTree>
    <p:extLst>
      <p:ext uri="{BB962C8B-B14F-4D97-AF65-F5344CB8AC3E}">
        <p14:creationId xmlns:p14="http://schemas.microsoft.com/office/powerpoint/2010/main" val="254266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CF5AC29C-6BC0-C969-8B40-4610C0048064}"/>
              </a:ext>
            </a:extLst>
          </p:cNvPr>
          <p:cNvSpPr>
            <a:spLocks noGrp="1"/>
          </p:cNvSpPr>
          <p:nvPr>
            <p:ph type="title"/>
          </p:nvPr>
        </p:nvSpPr>
        <p:spPr>
          <a:xfrm>
            <a:off x="4452856" y="4664638"/>
            <a:ext cx="6766405" cy="1168188"/>
          </a:xfrm>
        </p:spPr>
        <p:txBody>
          <a:bodyPr vert="horz" lIns="91440" tIns="45720" rIns="91440" bIns="45720" rtlCol="0" anchor="b">
            <a:normAutofit fontScale="90000"/>
          </a:bodyPr>
          <a:lstStyle/>
          <a:p>
            <a:pPr algn="ctr"/>
            <a:r>
              <a:rPr lang="en-US" sz="4000" dirty="0">
                <a:solidFill>
                  <a:srgbClr val="FFFFFE"/>
                </a:solidFill>
                <a:latin typeface="Amasis MT Pro Medium"/>
              </a:rPr>
              <a:t>Introduction au tri, à la </a:t>
            </a:r>
            <a:r>
              <a:rPr lang="en-US" sz="4000" dirty="0" err="1">
                <a:solidFill>
                  <a:srgbClr val="FFFFFE"/>
                </a:solidFill>
                <a:latin typeface="Amasis MT Pro Medium"/>
              </a:rPr>
              <a:t>récupération</a:t>
            </a:r>
            <a:r>
              <a:rPr lang="en-US" sz="4000" dirty="0">
                <a:solidFill>
                  <a:srgbClr val="FFFFFE"/>
                </a:solidFill>
                <a:latin typeface="Amasis MT Pro Medium"/>
              </a:rPr>
              <a:t> et à la </a:t>
            </a:r>
            <a:r>
              <a:rPr lang="en-US" sz="4000" dirty="0" err="1">
                <a:solidFill>
                  <a:srgbClr val="FFFFFE"/>
                </a:solidFill>
                <a:latin typeface="Amasis MT Pro Medium"/>
              </a:rPr>
              <a:t>valorisation</a:t>
            </a:r>
            <a:r>
              <a:rPr lang="en-US" sz="4000" dirty="0">
                <a:solidFill>
                  <a:srgbClr val="FFFFFE"/>
                </a:solidFill>
                <a:latin typeface="Amasis MT Pro Medium"/>
              </a:rPr>
              <a:t> des </a:t>
            </a:r>
            <a:r>
              <a:rPr lang="en-US" sz="4000" dirty="0" err="1">
                <a:solidFill>
                  <a:srgbClr val="FFFFFE"/>
                </a:solidFill>
                <a:latin typeface="Amasis MT Pro Medium"/>
              </a:rPr>
              <a:t>déchets</a:t>
            </a:r>
            <a:endParaRPr lang="en-US" sz="4000" dirty="0">
              <a:solidFill>
                <a:srgbClr val="FFFFFE"/>
              </a:solidFill>
              <a:latin typeface="Amasis MT Pro Medium" panose="02040604050005020304" pitchFamily="18" charset="0"/>
            </a:endParaRPr>
          </a:p>
        </p:txBody>
      </p:sp>
      <p:sp>
        <p:nvSpPr>
          <p:cNvPr id="30" name="Freeform: Shape 29">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Image 7" descr="Une image contenant Poubelle, poubelle, dessin humoristique, conteneur&#10;&#10;Description générée automatiquement">
            <a:extLst>
              <a:ext uri="{FF2B5EF4-FFF2-40B4-BE49-F238E27FC236}">
                <a16:creationId xmlns:a16="http://schemas.microsoft.com/office/drawing/2014/main" id="{F0E83CAB-DD32-535D-9174-8DDAB0F61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98" y="3710185"/>
            <a:ext cx="2046225" cy="1906382"/>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4" name="Image 3" descr="Une image contenant capture d’écran, roue, dessin, dessin humoristique&#10;&#10;Description générée automatiquement">
            <a:extLst>
              <a:ext uri="{FF2B5EF4-FFF2-40B4-BE49-F238E27FC236}">
                <a16:creationId xmlns:a16="http://schemas.microsoft.com/office/drawing/2014/main" id="{84DB3163-3636-F54C-0CDA-F20236038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55" y="931992"/>
            <a:ext cx="1816269"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36" name="Freeform: Shape 35">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descr="Une image contenant dessin, Poubelle, illustration&#10;&#10;Description générée automatiquement">
            <a:extLst>
              <a:ext uri="{FF2B5EF4-FFF2-40B4-BE49-F238E27FC236}">
                <a16:creationId xmlns:a16="http://schemas.microsoft.com/office/drawing/2014/main" id="{DE50384E-1FC3-60EA-2FA1-601E054E7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676" y="165158"/>
            <a:ext cx="1736632" cy="237894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5" name="Image 4" descr="Une image contenant roue, Roue de vélo, Cadre de vélo, Véhicule terrestre&#10;&#10;Description générée automatiquement">
            <a:extLst>
              <a:ext uri="{FF2B5EF4-FFF2-40B4-BE49-F238E27FC236}">
                <a16:creationId xmlns:a16="http://schemas.microsoft.com/office/drawing/2014/main" id="{45D0C31C-335B-F39A-0133-7FC1F52C0D5C}"/>
              </a:ext>
            </a:extLst>
          </p:cNvPr>
          <p:cNvPicPr>
            <a:picLocks noChangeAspect="1"/>
          </p:cNvPicPr>
          <p:nvPr/>
        </p:nvPicPr>
        <p:blipFill>
          <a:blip r:embed="rId5">
            <a:extLst>
              <a:ext uri="{28A0092B-C50C-407E-A947-70E740481C1C}">
                <a14:useLocalDpi xmlns:a14="http://schemas.microsoft.com/office/drawing/2010/main" val="0"/>
              </a:ext>
            </a:extLst>
          </a:blip>
          <a:srcRect t="18353" r="-1" b="8396"/>
          <a:stretch/>
        </p:blipFill>
        <p:spPr>
          <a:xfrm>
            <a:off x="9328316" y="381007"/>
            <a:ext cx="2626154" cy="268662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 name="ZoneTexte 2">
            <a:extLst>
              <a:ext uri="{FF2B5EF4-FFF2-40B4-BE49-F238E27FC236}">
                <a16:creationId xmlns:a16="http://schemas.microsoft.com/office/drawing/2014/main" id="{3A3599DF-9358-221F-3274-17A6CB78DFA0}"/>
              </a:ext>
            </a:extLst>
          </p:cNvPr>
          <p:cNvSpPr txBox="1"/>
          <p:nvPr/>
        </p:nvSpPr>
        <p:spPr>
          <a:xfrm>
            <a:off x="9454034" y="6053025"/>
            <a:ext cx="1765227"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2, 10, 12, 72, 84</a:t>
            </a:r>
          </a:p>
        </p:txBody>
      </p:sp>
      <p:pic>
        <p:nvPicPr>
          <p:cNvPr id="7" name="Graphique 6" descr="Carte à jouer avec un remplissage uni">
            <a:extLst>
              <a:ext uri="{FF2B5EF4-FFF2-40B4-BE49-F238E27FC236}">
                <a16:creationId xmlns:a16="http://schemas.microsoft.com/office/drawing/2014/main" id="{5CB58858-A6D4-AEBB-E7B8-DF6FAC3065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9721" y="5929914"/>
            <a:ext cx="584775" cy="584775"/>
          </a:xfrm>
          <a:prstGeom prst="rect">
            <a:avLst/>
          </a:prstGeom>
        </p:spPr>
      </p:pic>
    </p:spTree>
    <p:extLst>
      <p:ext uri="{BB962C8B-B14F-4D97-AF65-F5344CB8AC3E}">
        <p14:creationId xmlns:p14="http://schemas.microsoft.com/office/powerpoint/2010/main" val="56457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88F9-E440-45DE-A776-9609EB590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2CD067A-5AC4-E27E-EB72-901C14F74ED6}"/>
              </a:ext>
            </a:extLst>
          </p:cNvPr>
          <p:cNvSpPr>
            <a:spLocks noGrp="1"/>
          </p:cNvSpPr>
          <p:nvPr>
            <p:ph type="title"/>
          </p:nvPr>
        </p:nvSpPr>
        <p:spPr>
          <a:xfrm>
            <a:off x="292290" y="1717056"/>
            <a:ext cx="4979813" cy="2982960"/>
          </a:xfrm>
          <a:solidFill>
            <a:srgbClr val="ED7D31"/>
          </a:solidFill>
        </p:spPr>
        <p:txBody>
          <a:bodyPr vert="horz" lIns="91440" tIns="45720" rIns="91440" bIns="45720" rtlCol="0" anchor="b">
            <a:normAutofit/>
          </a:bodyPr>
          <a:lstStyle/>
          <a:p>
            <a:r>
              <a:rPr lang="en-US" sz="4000" kern="1200" dirty="0">
                <a:latin typeface="Amasis MT Pro Medium"/>
              </a:rPr>
              <a:t>Introduction au circuit-court et à la </a:t>
            </a:r>
            <a:r>
              <a:rPr lang="en-US" sz="4000" dirty="0">
                <a:latin typeface="Amasis MT Pro Medium"/>
              </a:rPr>
              <a:t>production/ </a:t>
            </a:r>
            <a:r>
              <a:rPr lang="en-US" sz="4000" kern="1200" dirty="0" err="1">
                <a:latin typeface="Amasis MT Pro Medium"/>
              </a:rPr>
              <a:t>consommation</a:t>
            </a:r>
            <a:br>
              <a:rPr lang="en-US" sz="4000" dirty="0">
                <a:latin typeface="Amasis MT Pro Medium"/>
              </a:rPr>
            </a:br>
            <a:r>
              <a:rPr lang="en-US" sz="4000" kern="1200" dirty="0">
                <a:latin typeface="Amasis MT Pro Medium"/>
              </a:rPr>
              <a:t>locale</a:t>
            </a:r>
            <a:endParaRPr lang="fr-FR" dirty="0"/>
          </a:p>
        </p:txBody>
      </p:sp>
      <p:pic>
        <p:nvPicPr>
          <p:cNvPr id="7" name="Image 6" descr="Une image contenant texte, capture d’écran, dessin humoristique, conception&#10;&#10;Description générée automatiquement">
            <a:extLst>
              <a:ext uri="{FF2B5EF4-FFF2-40B4-BE49-F238E27FC236}">
                <a16:creationId xmlns:a16="http://schemas.microsoft.com/office/drawing/2014/main" id="{76F009F9-4206-8511-1D66-8556873C31AE}"/>
              </a:ext>
            </a:extLst>
          </p:cNvPr>
          <p:cNvPicPr>
            <a:picLocks noChangeAspect="1"/>
          </p:cNvPicPr>
          <p:nvPr/>
        </p:nvPicPr>
        <p:blipFill>
          <a:blip r:embed="rId2"/>
          <a:stretch>
            <a:fillRect/>
          </a:stretch>
        </p:blipFill>
        <p:spPr>
          <a:xfrm>
            <a:off x="5618793" y="552741"/>
            <a:ext cx="2466289" cy="3344119"/>
          </a:xfrm>
          <a:prstGeom prst="rect">
            <a:avLst/>
          </a:prstGeom>
        </p:spPr>
      </p:pic>
      <p:pic>
        <p:nvPicPr>
          <p:cNvPr id="6" name="Image 5" descr="Une image contenant texte, boîte, carton, Empaquetage et étiquetage&#10;&#10;Description générée automatiquement">
            <a:extLst>
              <a:ext uri="{FF2B5EF4-FFF2-40B4-BE49-F238E27FC236}">
                <a16:creationId xmlns:a16="http://schemas.microsoft.com/office/drawing/2014/main" id="{6A90FE77-A22D-7E66-2580-EF43A1E7F1C6}"/>
              </a:ext>
            </a:extLst>
          </p:cNvPr>
          <p:cNvPicPr>
            <a:picLocks noChangeAspect="1"/>
          </p:cNvPicPr>
          <p:nvPr/>
        </p:nvPicPr>
        <p:blipFill>
          <a:blip r:embed="rId3"/>
          <a:stretch>
            <a:fillRect/>
          </a:stretch>
        </p:blipFill>
        <p:spPr>
          <a:xfrm>
            <a:off x="8699079" y="1274295"/>
            <a:ext cx="3309228" cy="2622564"/>
          </a:xfrm>
          <a:prstGeom prst="rect">
            <a:avLst/>
          </a:prstGeom>
        </p:spPr>
      </p:pic>
      <p:pic>
        <p:nvPicPr>
          <p:cNvPr id="3" name="Image 2" descr="Une image contenant dessin, clipart, illustration, dessin humoristique&#10;&#10;Description générée automatiquement">
            <a:extLst>
              <a:ext uri="{FF2B5EF4-FFF2-40B4-BE49-F238E27FC236}">
                <a16:creationId xmlns:a16="http://schemas.microsoft.com/office/drawing/2014/main" id="{52D90D51-C8F4-B6EC-C1CB-1E521E058714}"/>
              </a:ext>
            </a:extLst>
          </p:cNvPr>
          <p:cNvPicPr>
            <a:picLocks noChangeAspect="1"/>
          </p:cNvPicPr>
          <p:nvPr/>
        </p:nvPicPr>
        <p:blipFill>
          <a:blip r:embed="rId4"/>
          <a:stretch>
            <a:fillRect/>
          </a:stretch>
        </p:blipFill>
        <p:spPr>
          <a:xfrm>
            <a:off x="5452747" y="4071116"/>
            <a:ext cx="1631991" cy="2227974"/>
          </a:xfrm>
          <a:prstGeom prst="rect">
            <a:avLst/>
          </a:prstGeom>
        </p:spPr>
      </p:pic>
      <p:pic>
        <p:nvPicPr>
          <p:cNvPr id="5" name="Image 4" descr="Une image contenant plante, roue&#10;&#10;Description générée automatiquement">
            <a:extLst>
              <a:ext uri="{FF2B5EF4-FFF2-40B4-BE49-F238E27FC236}">
                <a16:creationId xmlns:a16="http://schemas.microsoft.com/office/drawing/2014/main" id="{8686514B-D38C-8A21-4ECC-58A5B90E80CB}"/>
              </a:ext>
            </a:extLst>
          </p:cNvPr>
          <p:cNvPicPr>
            <a:picLocks noChangeAspect="1"/>
          </p:cNvPicPr>
          <p:nvPr/>
        </p:nvPicPr>
        <p:blipFill>
          <a:blip r:embed="rId5"/>
          <a:stretch>
            <a:fillRect/>
          </a:stretch>
        </p:blipFill>
        <p:spPr>
          <a:xfrm>
            <a:off x="7774150" y="4068995"/>
            <a:ext cx="1637561" cy="2227974"/>
          </a:xfrm>
          <a:prstGeom prst="rect">
            <a:avLst/>
          </a:prstGeom>
        </p:spPr>
      </p:pic>
      <p:pic>
        <p:nvPicPr>
          <p:cNvPr id="4" name="Image 3" descr="Une image contenant roue, Véhicule terrestre, véhicule, plante&#10;&#10;Description générée automatiquement">
            <a:extLst>
              <a:ext uri="{FF2B5EF4-FFF2-40B4-BE49-F238E27FC236}">
                <a16:creationId xmlns:a16="http://schemas.microsoft.com/office/drawing/2014/main" id="{5ECD63D2-6370-A585-8080-BEAB77AE49FC}"/>
              </a:ext>
            </a:extLst>
          </p:cNvPr>
          <p:cNvPicPr>
            <a:picLocks noChangeAspect="1"/>
          </p:cNvPicPr>
          <p:nvPr/>
        </p:nvPicPr>
        <p:blipFill>
          <a:blip r:embed="rId6"/>
          <a:stretch>
            <a:fillRect/>
          </a:stretch>
        </p:blipFill>
        <p:spPr>
          <a:xfrm>
            <a:off x="10098339" y="4066861"/>
            <a:ext cx="1637561" cy="2227974"/>
          </a:xfrm>
          <a:prstGeom prst="rect">
            <a:avLst/>
          </a:prstGeom>
        </p:spPr>
      </p:pic>
      <p:sp>
        <p:nvSpPr>
          <p:cNvPr id="8" name="ZoneTexte 7">
            <a:extLst>
              <a:ext uri="{FF2B5EF4-FFF2-40B4-BE49-F238E27FC236}">
                <a16:creationId xmlns:a16="http://schemas.microsoft.com/office/drawing/2014/main" id="{2E6DE13F-0BF0-70FB-F6B0-6276C5F4C3A9}"/>
              </a:ext>
            </a:extLst>
          </p:cNvPr>
          <p:cNvSpPr txBox="1"/>
          <p:nvPr/>
        </p:nvSpPr>
        <p:spPr>
          <a:xfrm>
            <a:off x="782847" y="5833171"/>
            <a:ext cx="2924198"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1, 3, 21, 27, 30, 34, 55 et 65</a:t>
            </a:r>
          </a:p>
        </p:txBody>
      </p:sp>
      <p:pic>
        <p:nvPicPr>
          <p:cNvPr id="9" name="Graphique 8" descr="Carte à jouer avec un remplissage uni">
            <a:extLst>
              <a:ext uri="{FF2B5EF4-FFF2-40B4-BE49-F238E27FC236}">
                <a16:creationId xmlns:a16="http://schemas.microsoft.com/office/drawing/2014/main" id="{4EB25544-1E17-17CB-E057-4D56554C41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8534" y="5710060"/>
            <a:ext cx="584775" cy="584775"/>
          </a:xfrm>
          <a:prstGeom prst="rect">
            <a:avLst/>
          </a:prstGeom>
        </p:spPr>
      </p:pic>
    </p:spTree>
    <p:extLst>
      <p:ext uri="{BB962C8B-B14F-4D97-AF65-F5344CB8AC3E}">
        <p14:creationId xmlns:p14="http://schemas.microsoft.com/office/powerpoint/2010/main" val="135831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8CAFB2-7269-8A8E-892A-B2E937CCBDD5}"/>
              </a:ext>
            </a:extLst>
          </p:cNvPr>
          <p:cNvSpPr>
            <a:spLocks noGrp="1"/>
          </p:cNvSpPr>
          <p:nvPr>
            <p:ph type="title"/>
          </p:nvPr>
        </p:nvSpPr>
        <p:spPr>
          <a:xfrm>
            <a:off x="1340782" y="364981"/>
            <a:ext cx="9707911" cy="739881"/>
          </a:xfrm>
        </p:spPr>
        <p:txBody>
          <a:bodyPr vert="horz" lIns="91440" tIns="45720" rIns="91440" bIns="45720" rtlCol="0" anchor="b">
            <a:normAutofit/>
          </a:bodyPr>
          <a:lstStyle/>
          <a:p>
            <a:pPr algn="ctr"/>
            <a:r>
              <a:rPr lang="en-US" sz="3600">
                <a:latin typeface="Amasis MT Pro Medium"/>
              </a:rPr>
              <a:t>Introduction aux </a:t>
            </a:r>
            <a:r>
              <a:rPr lang="en-US" sz="3600" err="1">
                <a:latin typeface="Amasis MT Pro Medium"/>
              </a:rPr>
              <a:t>énergies</a:t>
            </a:r>
            <a:r>
              <a:rPr lang="en-US" sz="3600">
                <a:latin typeface="Amasis MT Pro Medium"/>
              </a:rPr>
              <a:t> </a:t>
            </a:r>
            <a:r>
              <a:rPr lang="en-US" sz="3600" err="1">
                <a:latin typeface="Amasis MT Pro Medium"/>
              </a:rPr>
              <a:t>renouvelables</a:t>
            </a:r>
            <a:endParaRPr lang="en-US" sz="3600" err="1">
              <a:latin typeface="Amasis MT Pro Medium" panose="02040604050005020304" pitchFamily="18" charset="0"/>
            </a:endParaRPr>
          </a:p>
        </p:txBody>
      </p:sp>
      <p:pic>
        <p:nvPicPr>
          <p:cNvPr id="10" name="Image 9" descr="Une image contenant roue&#10;&#10;Description générée automatiquement">
            <a:extLst>
              <a:ext uri="{FF2B5EF4-FFF2-40B4-BE49-F238E27FC236}">
                <a16:creationId xmlns:a16="http://schemas.microsoft.com/office/drawing/2014/main" id="{B7E439D1-9162-6E2E-2356-00D12AE6B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558" y="1628781"/>
            <a:ext cx="2429660" cy="3328299"/>
          </a:xfrm>
          <a:prstGeom prst="rect">
            <a:avLst/>
          </a:prstGeom>
        </p:spPr>
      </p:pic>
      <p:pic>
        <p:nvPicPr>
          <p:cNvPr id="6" name="Image 5" descr="Une image contenant maison, roue&#10;&#10;Description générée automatiquement">
            <a:extLst>
              <a:ext uri="{FF2B5EF4-FFF2-40B4-BE49-F238E27FC236}">
                <a16:creationId xmlns:a16="http://schemas.microsoft.com/office/drawing/2014/main" id="{67414A31-F892-0B58-85AF-667EE099D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82" y="1628781"/>
            <a:ext cx="2429660" cy="3294452"/>
          </a:xfrm>
          <a:prstGeom prst="rect">
            <a:avLst/>
          </a:prstGeom>
        </p:spPr>
      </p:pic>
      <p:pic>
        <p:nvPicPr>
          <p:cNvPr id="8" name="Image 7" descr="Une image contenant roue&#10;&#10;Description générée automatiquement avec une confiance moyenne">
            <a:extLst>
              <a:ext uri="{FF2B5EF4-FFF2-40B4-BE49-F238E27FC236}">
                <a16:creationId xmlns:a16="http://schemas.microsoft.com/office/drawing/2014/main" id="{1B2D43FA-43F9-2CFB-D09C-D9EF38903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101" y="1633610"/>
            <a:ext cx="2429660" cy="3294452"/>
          </a:xfrm>
          <a:prstGeom prst="rect">
            <a:avLst/>
          </a:prstGeom>
        </p:spPr>
      </p:pic>
      <p:pic>
        <p:nvPicPr>
          <p:cNvPr id="4" name="Image 3" descr="Une image contenant capture d’écran, cellule solaire, solaire&#10;&#10;Description générée automatiquement">
            <a:extLst>
              <a:ext uri="{FF2B5EF4-FFF2-40B4-BE49-F238E27FC236}">
                <a16:creationId xmlns:a16="http://schemas.microsoft.com/office/drawing/2014/main" id="{27B157FE-C816-F2F7-6E6D-CDDF8187F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700" y="5284032"/>
            <a:ext cx="2429660" cy="1208755"/>
          </a:xfrm>
          <a:prstGeom prst="rect">
            <a:avLst/>
          </a:prstGeom>
        </p:spPr>
      </p:pic>
      <p:sp>
        <p:nvSpPr>
          <p:cNvPr id="3" name="ZoneTexte 2">
            <a:extLst>
              <a:ext uri="{FF2B5EF4-FFF2-40B4-BE49-F238E27FC236}">
                <a16:creationId xmlns:a16="http://schemas.microsoft.com/office/drawing/2014/main" id="{572DCCA9-1A1E-3BC5-8D4B-8B6E7D0BC232}"/>
              </a:ext>
            </a:extLst>
          </p:cNvPr>
          <p:cNvSpPr txBox="1"/>
          <p:nvPr/>
        </p:nvSpPr>
        <p:spPr>
          <a:xfrm>
            <a:off x="782847" y="5833171"/>
            <a:ext cx="1475084" cy="338554"/>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5, 9, 37 et 46</a:t>
            </a:r>
          </a:p>
        </p:txBody>
      </p:sp>
      <p:pic>
        <p:nvPicPr>
          <p:cNvPr id="5" name="Graphique 4" descr="Carte à jouer avec un remplissage uni">
            <a:extLst>
              <a:ext uri="{FF2B5EF4-FFF2-40B4-BE49-F238E27FC236}">
                <a16:creationId xmlns:a16="http://schemas.microsoft.com/office/drawing/2014/main" id="{B0FD6710-BDEF-97FA-B575-BEDA080397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534" y="5710060"/>
            <a:ext cx="584775" cy="584775"/>
          </a:xfrm>
          <a:prstGeom prst="rect">
            <a:avLst/>
          </a:prstGeom>
        </p:spPr>
      </p:pic>
    </p:spTree>
    <p:extLst>
      <p:ext uri="{BB962C8B-B14F-4D97-AF65-F5344CB8AC3E}">
        <p14:creationId xmlns:p14="http://schemas.microsoft.com/office/powerpoint/2010/main" val="201505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CC25DF-282C-4394-BE8B-65AF27CBE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40B9085C-79A1-4FE2-B2FB-C046881B2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E476AB-AC73-EF22-F9ED-E9F06507AA95}"/>
              </a:ext>
            </a:extLst>
          </p:cNvPr>
          <p:cNvSpPr>
            <a:spLocks noGrp="1"/>
          </p:cNvSpPr>
          <p:nvPr>
            <p:ph type="title"/>
          </p:nvPr>
        </p:nvSpPr>
        <p:spPr>
          <a:xfrm>
            <a:off x="3025637" y="2807010"/>
            <a:ext cx="6137325" cy="1607951"/>
          </a:xfrm>
        </p:spPr>
        <p:txBody>
          <a:bodyPr vert="horz" lIns="91440" tIns="45720" rIns="91440" bIns="45720" rtlCol="0" anchor="b">
            <a:normAutofit fontScale="90000"/>
          </a:bodyPr>
          <a:lstStyle/>
          <a:p>
            <a:pPr algn="ctr"/>
            <a:r>
              <a:rPr lang="en-US" sz="4000" dirty="0">
                <a:latin typeface="Amasis MT Pro Medium"/>
              </a:rPr>
              <a:t>Mini-Série </a:t>
            </a:r>
            <a:br>
              <a:rPr lang="en-US" sz="4000" dirty="0">
                <a:latin typeface="Amasis MT Pro Medium"/>
              </a:rPr>
            </a:br>
            <a:r>
              <a:rPr lang="en-US" sz="4000" dirty="0">
                <a:latin typeface="Amasis MT Pro Medium"/>
              </a:rPr>
              <a:t>“Des </a:t>
            </a:r>
            <a:r>
              <a:rPr lang="en-US" sz="4000" dirty="0" err="1">
                <a:latin typeface="Amasis MT Pro Medium"/>
              </a:rPr>
              <a:t>héros</a:t>
            </a:r>
            <a:r>
              <a:rPr lang="en-US" sz="4000" dirty="0">
                <a:latin typeface="Amasis MT Pro Medium"/>
              </a:rPr>
              <a:t> pour ta </a:t>
            </a:r>
            <a:r>
              <a:rPr lang="en-US" sz="4000" dirty="0" err="1">
                <a:latin typeface="Amasis MT Pro Medium"/>
              </a:rPr>
              <a:t>planète</a:t>
            </a:r>
            <a:r>
              <a:rPr lang="en-US" sz="4000" dirty="0">
                <a:latin typeface="Amasis MT Pro Medium"/>
              </a:rPr>
              <a:t>”</a:t>
            </a:r>
            <a:endParaRPr lang="en-US" sz="4000" kern="1200" dirty="0">
              <a:solidFill>
                <a:schemeClr val="tx1"/>
              </a:solidFill>
              <a:latin typeface="Amasis MT Pro Medium" panose="02040604050005020304" pitchFamily="18" charset="0"/>
            </a:endParaRPr>
          </a:p>
        </p:txBody>
      </p:sp>
      <p:pic>
        <p:nvPicPr>
          <p:cNvPr id="3" name="Image 2" descr="Une image contenant texte, graphisme, Prospectus, livre&#10;&#10;Description générée automatiquement">
            <a:extLst>
              <a:ext uri="{FF2B5EF4-FFF2-40B4-BE49-F238E27FC236}">
                <a16:creationId xmlns:a16="http://schemas.microsoft.com/office/drawing/2014/main" id="{6791C5A6-3D31-A610-66C2-AFE3AFE766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40" b="4497"/>
          <a:stretch/>
        </p:blipFill>
        <p:spPr bwMode="auto">
          <a:xfrm>
            <a:off x="865162" y="837760"/>
            <a:ext cx="2227359" cy="5241340"/>
          </a:xfrm>
          <a:prstGeom prst="rect">
            <a:avLst/>
          </a:prstGeom>
          <a:ln w="3175" cap="rnd">
            <a:solidFill>
              <a:schemeClr val="bg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4" name="Rectangle : coins arrondis 3">
            <a:hlinkClick r:id="rId3"/>
            <a:extLst>
              <a:ext uri="{FF2B5EF4-FFF2-40B4-BE49-F238E27FC236}">
                <a16:creationId xmlns:a16="http://schemas.microsoft.com/office/drawing/2014/main" id="{5A4AB1E5-D669-58C4-4181-0A320B2478A6}"/>
              </a:ext>
            </a:extLst>
          </p:cNvPr>
          <p:cNvSpPr/>
          <p:nvPr/>
        </p:nvSpPr>
        <p:spPr>
          <a:xfrm>
            <a:off x="8073213" y="1187001"/>
            <a:ext cx="2960916" cy="2271429"/>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pPr>
            <a:r>
              <a:rPr lang="fr-BE" sz="3200" b="1" kern="100" dirty="0">
                <a:effectLst/>
                <a:latin typeface="Amasis MT Pro Black" panose="02040A04050005020304" pitchFamily="18" charset="0"/>
                <a:ea typeface="Calibri" panose="020F0502020204030204" pitchFamily="34" charset="0"/>
                <a:cs typeface="Times New Roman" panose="02020603050405020304" pitchFamily="18" charset="0"/>
              </a:rPr>
              <a:t>Regarder les épisodes !</a:t>
            </a:r>
            <a:endParaRPr lang="fr-BE" sz="3200" kern="100" dirty="0">
              <a:effectLst/>
              <a:latin typeface="Amasis MT Pro Black" panose="02040A04050005020304" pitchFamily="18" charset="0"/>
              <a:ea typeface="Calibri" panose="020F0502020204030204" pitchFamily="34" charset="0"/>
              <a:cs typeface="Times New Roman" panose="02020603050405020304" pitchFamily="18" charset="0"/>
            </a:endParaRPr>
          </a:p>
          <a:p>
            <a:pPr algn="ctr">
              <a:spcBef>
                <a:spcPts val="600"/>
              </a:spcBef>
              <a:spcAft>
                <a:spcPts val="600"/>
              </a:spcAft>
            </a:pPr>
            <a:r>
              <a:rPr lang="fr-BE" sz="1200" b="1" kern="100" dirty="0">
                <a:effectLst/>
                <a:latin typeface="HelveticaNeueLT Std Blk Cn" panose="020B0806030702040204" pitchFamily="34" charset="0"/>
                <a:ea typeface="Calibri" panose="020F0502020204030204" pitchFamily="34" charset="0"/>
                <a:cs typeface="Times New Roman" panose="02020603050405020304" pitchFamily="18" charset="0"/>
              </a:rPr>
              <a:t> </a:t>
            </a:r>
            <a:endParaRPr lang="fr-BE" sz="1200" kern="100" dirty="0">
              <a:effectLst/>
              <a:latin typeface="HelveticaNeueLT Std" panose="020B0604020202020204" pitchFamily="34" charset="0"/>
              <a:ea typeface="Calibri" panose="020F0502020204030204" pitchFamily="34" charset="0"/>
              <a:cs typeface="Times New Roman" panose="02020603050405020304" pitchFamily="18" charset="0"/>
            </a:endParaRPr>
          </a:p>
        </p:txBody>
      </p:sp>
      <p:pic>
        <p:nvPicPr>
          <p:cNvPr id="6" name="Graphique 5" descr="Caméra vidéo avec un remplissage uni">
            <a:extLst>
              <a:ext uri="{FF2B5EF4-FFF2-40B4-BE49-F238E27FC236}">
                <a16:creationId xmlns:a16="http://schemas.microsoft.com/office/drawing/2014/main" id="{7A1C8DA6-A573-2423-65EA-60101BD44E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3671" y="2654134"/>
            <a:ext cx="720000" cy="720000"/>
          </a:xfrm>
          <a:prstGeom prst="rect">
            <a:avLst/>
          </a:prstGeom>
        </p:spPr>
      </p:pic>
    </p:spTree>
    <p:extLst>
      <p:ext uri="{BB962C8B-B14F-4D97-AF65-F5344CB8AC3E}">
        <p14:creationId xmlns:p14="http://schemas.microsoft.com/office/powerpoint/2010/main" val="1005551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Arc 7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E54E2D2-6E56-00D7-EE13-5EF33551F5AB}"/>
              </a:ext>
            </a:extLst>
          </p:cNvPr>
          <p:cNvSpPr>
            <a:spLocks noGrp="1"/>
          </p:cNvSpPr>
          <p:nvPr>
            <p:ph type="ctrTitle"/>
          </p:nvPr>
        </p:nvSpPr>
        <p:spPr>
          <a:xfrm>
            <a:off x="892817" y="1370171"/>
            <a:ext cx="4425551" cy="2387600"/>
          </a:xfrm>
        </p:spPr>
        <p:txBody>
          <a:bodyPr vert="horz" lIns="91440" tIns="45720" rIns="91440" bIns="45720" rtlCol="0">
            <a:normAutofit/>
          </a:bodyPr>
          <a:lstStyle/>
          <a:p>
            <a:pPr algn="l"/>
            <a:r>
              <a:rPr lang="en-US">
                <a:solidFill>
                  <a:srgbClr val="FFFFFF"/>
                </a:solidFill>
                <a:latin typeface="Amasis MT Pro Medium"/>
              </a:rPr>
              <a:t>Contacts</a:t>
            </a:r>
            <a:endParaRPr lang="en-US" kern="1200">
              <a:solidFill>
                <a:srgbClr val="FFFFFF"/>
              </a:solidFill>
              <a:latin typeface="Amasis MT Pro Medium" panose="02040604050005020304" pitchFamily="18" charset="0"/>
            </a:endParaRPr>
          </a:p>
        </p:txBody>
      </p:sp>
      <p:sp>
        <p:nvSpPr>
          <p:cNvPr id="77" name="Oval 7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ZoneTexte 7">
            <a:extLst>
              <a:ext uri="{FF2B5EF4-FFF2-40B4-BE49-F238E27FC236}">
                <a16:creationId xmlns:a16="http://schemas.microsoft.com/office/drawing/2014/main" id="{AB70D772-BE7C-8485-AED8-2F53C2AC3D2C}"/>
              </a:ext>
            </a:extLst>
          </p:cNvPr>
          <p:cNvSpPr txBox="1"/>
          <p:nvPr/>
        </p:nvSpPr>
        <p:spPr>
          <a:xfrm>
            <a:off x="6460277" y="1370171"/>
            <a:ext cx="310605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masis MT Pro Medium"/>
                <a:cs typeface="Calibri"/>
              </a:rPr>
              <a:t>Aurore </a:t>
            </a:r>
            <a:r>
              <a:rPr lang="fr-FR" err="1">
                <a:latin typeface="Amasis MT Pro Medium"/>
                <a:cs typeface="Calibri"/>
              </a:rPr>
              <a:t>Bisconti</a:t>
            </a:r>
            <a:endParaRPr lang="fr-FR">
              <a:latin typeface="Amasis MT Pro Medium"/>
              <a:cs typeface="Calibri"/>
            </a:endParaRPr>
          </a:p>
          <a:p>
            <a:endParaRPr lang="fr-FR">
              <a:latin typeface="Amasis MT Pro Medium"/>
              <a:cs typeface="Calibri"/>
            </a:endParaRPr>
          </a:p>
          <a:p>
            <a:r>
              <a:rPr lang="fr-FR">
                <a:latin typeface="Amasis MT Pro Medium"/>
                <a:cs typeface="Calibri"/>
                <a:hlinkClick r:id="rId2"/>
              </a:rPr>
              <a:t>aurore.bisconti@cfwb.be</a:t>
            </a:r>
            <a:endParaRPr lang="fr-FR">
              <a:latin typeface="Amasis MT Pro Medium"/>
              <a:cs typeface="Calibri"/>
            </a:endParaRPr>
          </a:p>
          <a:p>
            <a:endParaRPr lang="fr-FR">
              <a:latin typeface="Amasis MT Pro Medium"/>
              <a:cs typeface="Calibri"/>
            </a:endParaRPr>
          </a:p>
          <a:p>
            <a:r>
              <a:rPr lang="fr-FR">
                <a:latin typeface="Amasis MT Pro Medium"/>
                <a:cs typeface="Calibri"/>
              </a:rPr>
              <a:t>0474/ 94 14 46</a:t>
            </a:r>
          </a:p>
        </p:txBody>
      </p:sp>
      <p:sp>
        <p:nvSpPr>
          <p:cNvPr id="9" name="ZoneTexte 8">
            <a:extLst>
              <a:ext uri="{FF2B5EF4-FFF2-40B4-BE49-F238E27FC236}">
                <a16:creationId xmlns:a16="http://schemas.microsoft.com/office/drawing/2014/main" id="{4F48D609-6826-FFF0-1EFB-43A89B384577}"/>
              </a:ext>
            </a:extLst>
          </p:cNvPr>
          <p:cNvSpPr txBox="1"/>
          <p:nvPr/>
        </p:nvSpPr>
        <p:spPr>
          <a:xfrm>
            <a:off x="8706151" y="4952902"/>
            <a:ext cx="310605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masis MT Pro Medium"/>
                <a:cs typeface="Calibri"/>
              </a:rPr>
              <a:t>Kelly </a:t>
            </a:r>
            <a:r>
              <a:rPr lang="fr-FR" dirty="0" err="1">
                <a:latin typeface="Amasis MT Pro Medium"/>
                <a:cs typeface="Calibri"/>
              </a:rPr>
              <a:t>Duray</a:t>
            </a:r>
            <a:endParaRPr lang="fr-FR" dirty="0">
              <a:latin typeface="Amasis MT Pro Medium"/>
              <a:cs typeface="Calibri"/>
            </a:endParaRPr>
          </a:p>
          <a:p>
            <a:endParaRPr lang="fr-FR" dirty="0">
              <a:latin typeface="Amasis MT Pro Medium"/>
              <a:cs typeface="Calibri"/>
            </a:endParaRPr>
          </a:p>
          <a:p>
            <a:r>
              <a:rPr lang="fr-FR" dirty="0">
                <a:latin typeface="Amasis MT Pro Medium"/>
                <a:cs typeface="Calibri"/>
                <a:hlinkClick r:id="rId3"/>
              </a:rPr>
              <a:t>kelly.duray@forem.be</a:t>
            </a:r>
            <a:r>
              <a:rPr lang="fr-FR" dirty="0">
                <a:latin typeface="Amasis MT Pro Medium"/>
                <a:cs typeface="Calibri"/>
              </a:rPr>
              <a:t> </a:t>
            </a:r>
            <a:endParaRPr lang="fr-FR" dirty="0">
              <a:latin typeface="Amasis MT Pro Medium"/>
            </a:endParaRPr>
          </a:p>
          <a:p>
            <a:endParaRPr lang="fr-FR" dirty="0">
              <a:latin typeface="Amasis MT Pro Medium"/>
              <a:cs typeface="Calibri"/>
            </a:endParaRPr>
          </a:p>
          <a:p>
            <a:r>
              <a:rPr lang="fr-FR" dirty="0">
                <a:latin typeface="Amasis MT Pro Medium"/>
                <a:cs typeface="Calibri"/>
              </a:rPr>
              <a:t>0477/55 02 65</a:t>
            </a:r>
          </a:p>
        </p:txBody>
      </p:sp>
      <p:pic>
        <p:nvPicPr>
          <p:cNvPr id="10" name="Graphique 9" descr="École contour">
            <a:extLst>
              <a:ext uri="{FF2B5EF4-FFF2-40B4-BE49-F238E27FC236}">
                <a16:creationId xmlns:a16="http://schemas.microsoft.com/office/drawing/2014/main" id="{636984B9-CCF3-A41C-7559-F8F804D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4895" y="310848"/>
            <a:ext cx="914400" cy="914400"/>
          </a:xfrm>
          <a:prstGeom prst="rect">
            <a:avLst/>
          </a:prstGeom>
        </p:spPr>
      </p:pic>
      <p:sp>
        <p:nvSpPr>
          <p:cNvPr id="11" name="ZoneTexte 10">
            <a:extLst>
              <a:ext uri="{FF2B5EF4-FFF2-40B4-BE49-F238E27FC236}">
                <a16:creationId xmlns:a16="http://schemas.microsoft.com/office/drawing/2014/main" id="{CEC1CF8A-C2DD-3CFF-C46A-E73B3D8548B5}"/>
              </a:ext>
            </a:extLst>
          </p:cNvPr>
          <p:cNvSpPr txBox="1"/>
          <p:nvPr/>
        </p:nvSpPr>
        <p:spPr>
          <a:xfrm>
            <a:off x="6891866" y="614436"/>
            <a:ext cx="31060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masis MT Pro Medium"/>
                <a:cs typeface="Calibri"/>
              </a:rPr>
              <a:t>Pour l'enseignement</a:t>
            </a:r>
            <a:endParaRPr lang="fr-FR">
              <a:latin typeface="Amasis MT Pro Medium"/>
            </a:endParaRPr>
          </a:p>
        </p:txBody>
      </p:sp>
      <p:pic>
        <p:nvPicPr>
          <p:cNvPr id="12" name="Graphique 11" descr="Jumelles contour">
            <a:extLst>
              <a:ext uri="{FF2B5EF4-FFF2-40B4-BE49-F238E27FC236}">
                <a16:creationId xmlns:a16="http://schemas.microsoft.com/office/drawing/2014/main" id="{7FF33FF9-29F8-48CE-251F-2CA2605A59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21181" y="3806372"/>
            <a:ext cx="914400" cy="914400"/>
          </a:xfrm>
          <a:prstGeom prst="rect">
            <a:avLst/>
          </a:prstGeom>
        </p:spPr>
      </p:pic>
      <p:sp>
        <p:nvSpPr>
          <p:cNvPr id="14" name="ZoneTexte 13">
            <a:extLst>
              <a:ext uri="{FF2B5EF4-FFF2-40B4-BE49-F238E27FC236}">
                <a16:creationId xmlns:a16="http://schemas.microsoft.com/office/drawing/2014/main" id="{67ABFF86-D8CB-0DE6-7B6A-B635E4B26424}"/>
              </a:ext>
            </a:extLst>
          </p:cNvPr>
          <p:cNvSpPr txBox="1"/>
          <p:nvPr/>
        </p:nvSpPr>
        <p:spPr>
          <a:xfrm>
            <a:off x="8706152" y="3940627"/>
            <a:ext cx="31060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masis MT Pro Medium"/>
                <a:cs typeface="Calibri"/>
              </a:rPr>
              <a:t>Pour l'insertion socioprofessionnelle</a:t>
            </a:r>
          </a:p>
        </p:txBody>
      </p:sp>
      <p:pic>
        <p:nvPicPr>
          <p:cNvPr id="5" name="Image 4" descr="Une image contenant graphisme, texte, Graphique, capture d’écran&#10;&#10;Description générée automatiquement">
            <a:extLst>
              <a:ext uri="{FF2B5EF4-FFF2-40B4-BE49-F238E27FC236}">
                <a16:creationId xmlns:a16="http://schemas.microsoft.com/office/drawing/2014/main" id="{935959F1-731C-3DED-769E-A5E94C71F1E7}"/>
              </a:ext>
            </a:extLst>
          </p:cNvPr>
          <p:cNvPicPr>
            <a:picLocks noChangeAspect="1"/>
          </p:cNvPicPr>
          <p:nvPr/>
        </p:nvPicPr>
        <p:blipFill>
          <a:blip r:embed="rId8"/>
          <a:stretch>
            <a:fillRect/>
          </a:stretch>
        </p:blipFill>
        <p:spPr>
          <a:xfrm>
            <a:off x="350807" y="3732282"/>
            <a:ext cx="5470478" cy="784971"/>
          </a:xfrm>
          <a:prstGeom prst="rect">
            <a:avLst/>
          </a:prstGeom>
        </p:spPr>
      </p:pic>
    </p:spTree>
    <p:extLst>
      <p:ext uri="{BB962C8B-B14F-4D97-AF65-F5344CB8AC3E}">
        <p14:creationId xmlns:p14="http://schemas.microsoft.com/office/powerpoint/2010/main" val="389742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523E00C-4E82-6349-3D36-829E6E8D7A18}"/>
              </a:ext>
            </a:extLst>
          </p:cNvPr>
          <p:cNvSpPr>
            <a:spLocks noGrp="1"/>
          </p:cNvSpPr>
          <p:nvPr>
            <p:ph type="title"/>
          </p:nvPr>
        </p:nvSpPr>
        <p:spPr>
          <a:xfrm>
            <a:off x="250287" y="298696"/>
            <a:ext cx="5271262" cy="2387600"/>
          </a:xfrm>
        </p:spPr>
        <p:txBody>
          <a:bodyPr vert="horz" lIns="91440" tIns="45720" rIns="91440" bIns="45720" rtlCol="0" anchor="t">
            <a:normAutofit/>
          </a:bodyPr>
          <a:lstStyle/>
          <a:p>
            <a:r>
              <a:rPr lang="en-US" sz="2800">
                <a:latin typeface="Amasis MT Pro Medium"/>
              </a:rPr>
              <a:t>Des métiers pour ta </a:t>
            </a:r>
            <a:r>
              <a:rPr lang="en-US" sz="2800" err="1">
                <a:latin typeface="Amasis MT Pro Medium"/>
              </a:rPr>
              <a:t>planète</a:t>
            </a:r>
            <a:r>
              <a:rPr lang="en-US" sz="2800">
                <a:latin typeface="Amasis MT Pro Medium"/>
              </a:rPr>
              <a:t> !</a:t>
            </a:r>
            <a:endParaRPr lang="en-US" sz="2800" kern="1200">
              <a:solidFill>
                <a:schemeClr val="tx1"/>
              </a:solidFill>
              <a:latin typeface="Amasis MT Pro Medium" panose="02040604050005020304" pitchFamily="18" charset="0"/>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au 4">
            <a:extLst>
              <a:ext uri="{FF2B5EF4-FFF2-40B4-BE49-F238E27FC236}">
                <a16:creationId xmlns:a16="http://schemas.microsoft.com/office/drawing/2014/main" id="{A860C533-09E2-207F-2963-1722B78703A8}"/>
              </a:ext>
            </a:extLst>
          </p:cNvPr>
          <p:cNvGraphicFramePr>
            <a:graphicFrameLocks noGrp="1"/>
          </p:cNvGraphicFramePr>
          <p:nvPr>
            <p:extLst>
              <p:ext uri="{D42A27DB-BD31-4B8C-83A1-F6EECF244321}">
                <p14:modId xmlns:p14="http://schemas.microsoft.com/office/powerpoint/2010/main" val="718371450"/>
              </p:ext>
            </p:extLst>
          </p:nvPr>
        </p:nvGraphicFramePr>
        <p:xfrm>
          <a:off x="1150139" y="1024199"/>
          <a:ext cx="4120169" cy="2978150"/>
        </p:xfrm>
        <a:graphic>
          <a:graphicData uri="http://schemas.openxmlformats.org/drawingml/2006/table">
            <a:tbl>
              <a:tblPr/>
              <a:tblGrid>
                <a:gridCol w="4120169">
                  <a:extLst>
                    <a:ext uri="{9D8B030D-6E8A-4147-A177-3AD203B41FA5}">
                      <a16:colId xmlns:a16="http://schemas.microsoft.com/office/drawing/2014/main" val="3141120220"/>
                    </a:ext>
                  </a:extLst>
                </a:gridCol>
              </a:tblGrid>
              <a:tr h="1285875">
                <a:tc>
                  <a:txBody>
                    <a:bodyPr/>
                    <a:lstStyle/>
                    <a:p>
                      <a:pPr lvl="0" algn="just">
                        <a:lnSpc>
                          <a:spcPct val="100000"/>
                        </a:lnSpc>
                        <a:spcBef>
                          <a:spcPts val="0"/>
                        </a:spcBef>
                        <a:spcAft>
                          <a:spcPts val="0"/>
                        </a:spcAft>
                        <a:buNone/>
                      </a:pPr>
                      <a:r>
                        <a:rPr lang="fr-BE" sz="1600" b="0" i="0" u="none" strike="noStrike" noProof="0" dirty="0">
                          <a:solidFill>
                            <a:srgbClr val="000000"/>
                          </a:solidFill>
                          <a:effectLst/>
                          <a:latin typeface="Biome Light"/>
                        </a:rPr>
                        <a:t>Le projet </a:t>
                      </a:r>
                      <a:r>
                        <a:rPr lang="fr-BE" sz="1600" b="1" i="0" u="none" strike="noStrike" noProof="0" dirty="0">
                          <a:solidFill>
                            <a:schemeClr val="accent6"/>
                          </a:solidFill>
                          <a:effectLst/>
                          <a:latin typeface="Biome Light"/>
                        </a:rPr>
                        <a:t>"Des métiers pour ta planète"</a:t>
                      </a:r>
                      <a:r>
                        <a:rPr lang="fr-BE" sz="1600" b="0" i="0" u="none" strike="noStrike" noProof="0" dirty="0">
                          <a:solidFill>
                            <a:srgbClr val="000000"/>
                          </a:solidFill>
                          <a:effectLst/>
                          <a:latin typeface="Biome Light"/>
                        </a:rPr>
                        <a:t> est issu du pôle de synergies « Green compétences » </a:t>
                      </a:r>
                      <a:endParaRPr lang="fr-FR" noProof="0" dirty="0">
                        <a:latin typeface="Biome Light"/>
                      </a:endParaRPr>
                    </a:p>
                    <a:p>
                      <a:pPr lvl="0" algn="just">
                        <a:lnSpc>
                          <a:spcPct val="100000"/>
                        </a:lnSpc>
                        <a:spcBef>
                          <a:spcPts val="0"/>
                        </a:spcBef>
                        <a:spcAft>
                          <a:spcPts val="0"/>
                        </a:spcAft>
                        <a:buNone/>
                      </a:pPr>
                      <a:endParaRPr lang="fr-BE" sz="1600" b="0" i="0" u="none" strike="noStrike" noProof="0" dirty="0">
                        <a:solidFill>
                          <a:srgbClr val="000000"/>
                        </a:solidFill>
                        <a:effectLst/>
                        <a:latin typeface="Biome Light"/>
                      </a:endParaRPr>
                    </a:p>
                    <a:p>
                      <a:pPr lvl="0" algn="just">
                        <a:lnSpc>
                          <a:spcPct val="100000"/>
                        </a:lnSpc>
                        <a:spcBef>
                          <a:spcPts val="0"/>
                        </a:spcBef>
                        <a:spcAft>
                          <a:spcPts val="0"/>
                        </a:spcAft>
                        <a:buNone/>
                      </a:pPr>
                      <a:r>
                        <a:rPr lang="fr-BE" sz="1600" b="0" i="0" u="none" strike="noStrike" noProof="0" dirty="0">
                          <a:solidFill>
                            <a:srgbClr val="000000"/>
                          </a:solidFill>
                          <a:effectLst/>
                          <a:latin typeface="Biome Light"/>
                        </a:rPr>
                        <a:t>Partant du constat que les métiers et les filières évoluent pour répondre à des objectifs de développement durable, il est essentiel d’informer les jeunes et les chercheurs d'emploi sur des perspectives et des opportunités qui leur font sens. </a:t>
                      </a:r>
                    </a:p>
                    <a:p>
                      <a:pPr lvl="0" algn="just">
                        <a:buNone/>
                      </a:pPr>
                      <a:endParaRPr lang="fr-BE" sz="1600" b="0" i="0" u="none" strike="noStrike" dirty="0">
                        <a:solidFill>
                          <a:srgbClr val="000000"/>
                        </a:solidFill>
                        <a:effectLst/>
                        <a:latin typeface="Biome Light"/>
                        <a:cs typeface="Biome Light"/>
                      </a:endParaRPr>
                    </a:p>
                  </a:txBody>
                  <a:tcPr marL="6350" marR="6350" marT="6350" anchor="b">
                    <a:lnL>
                      <a:noFill/>
                    </a:lnL>
                    <a:lnR>
                      <a:noFill/>
                    </a:lnR>
                    <a:lnT>
                      <a:noFill/>
                    </a:lnT>
                    <a:lnB>
                      <a:noFill/>
                    </a:lnB>
                    <a:noFill/>
                  </a:tcPr>
                </a:tc>
                <a:extLst>
                  <a:ext uri="{0D108BD9-81ED-4DB2-BD59-A6C34878D82A}">
                    <a16:rowId xmlns:a16="http://schemas.microsoft.com/office/drawing/2014/main" val="3685899359"/>
                  </a:ext>
                </a:extLst>
              </a:tr>
            </a:tbl>
          </a:graphicData>
        </a:graphic>
      </p:graphicFrame>
      <p:pic>
        <p:nvPicPr>
          <p:cNvPr id="3" name="Image 2" descr="Une image contenant texte, Graphique, cercle, graphisme&#10;&#10;Description générée automatiquement">
            <a:extLst>
              <a:ext uri="{FF2B5EF4-FFF2-40B4-BE49-F238E27FC236}">
                <a16:creationId xmlns:a16="http://schemas.microsoft.com/office/drawing/2014/main" id="{A00FA848-135C-EF94-4A0A-712A009538FD}"/>
              </a:ext>
            </a:extLst>
          </p:cNvPr>
          <p:cNvPicPr>
            <a:picLocks noChangeAspect="1"/>
          </p:cNvPicPr>
          <p:nvPr/>
        </p:nvPicPr>
        <p:blipFill>
          <a:blip r:embed="rId2"/>
          <a:stretch>
            <a:fillRect/>
          </a:stretch>
        </p:blipFill>
        <p:spPr>
          <a:xfrm>
            <a:off x="3317919" y="3799455"/>
            <a:ext cx="2078028" cy="2143277"/>
          </a:xfrm>
          <a:prstGeom prst="rect">
            <a:avLst/>
          </a:prstGeom>
        </p:spPr>
      </p:pic>
      <p:sp>
        <p:nvSpPr>
          <p:cNvPr id="6" name="ZoneTexte 5">
            <a:extLst>
              <a:ext uri="{FF2B5EF4-FFF2-40B4-BE49-F238E27FC236}">
                <a16:creationId xmlns:a16="http://schemas.microsoft.com/office/drawing/2014/main" id="{1B45CA02-8100-6A6C-C6C4-D0269CA0E17C}"/>
              </a:ext>
            </a:extLst>
          </p:cNvPr>
          <p:cNvSpPr txBox="1"/>
          <p:nvPr/>
        </p:nvSpPr>
        <p:spPr>
          <a:xfrm>
            <a:off x="5771836" y="1720522"/>
            <a:ext cx="575869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v"/>
            </a:pPr>
            <a:r>
              <a:rPr lang="en-US" dirty="0">
                <a:latin typeface="Calibri Light"/>
                <a:cs typeface="Calibri"/>
              </a:rPr>
              <a:t>"Ton </a:t>
            </a:r>
            <a:r>
              <a:rPr lang="en-US" dirty="0" err="1">
                <a:latin typeface="Calibri Light"/>
                <a:cs typeface="Calibri"/>
              </a:rPr>
              <a:t>futur</a:t>
            </a:r>
            <a:r>
              <a:rPr lang="en-US" dirty="0">
                <a:latin typeface="Calibri Light"/>
                <a:cs typeface="Calibri"/>
              </a:rPr>
              <a:t> métier, </a:t>
            </a:r>
            <a:r>
              <a:rPr lang="en-US" dirty="0" err="1">
                <a:latin typeface="Calibri Light"/>
                <a:cs typeface="Calibri"/>
              </a:rPr>
              <a:t>notre</a:t>
            </a:r>
            <a:r>
              <a:rPr lang="en-US" dirty="0">
                <a:latin typeface="Calibri Light"/>
                <a:cs typeface="Calibri"/>
              </a:rPr>
              <a:t> avenir" : </a:t>
            </a:r>
            <a:r>
              <a:rPr lang="en-US" dirty="0" err="1">
                <a:latin typeface="Calibri Light"/>
                <a:cs typeface="Calibri"/>
              </a:rPr>
              <a:t>journées</a:t>
            </a:r>
            <a:r>
              <a:rPr lang="en-US" dirty="0">
                <a:latin typeface="Calibri Light"/>
                <a:cs typeface="Calibri"/>
              </a:rPr>
              <a:t> </a:t>
            </a:r>
            <a:r>
              <a:rPr lang="en-US" dirty="0" err="1">
                <a:latin typeface="Calibri Light"/>
                <a:cs typeface="Calibri"/>
              </a:rPr>
              <a:t>d'expérimentation</a:t>
            </a:r>
            <a:r>
              <a:rPr lang="en-US" dirty="0">
                <a:latin typeface="Calibri Light"/>
                <a:cs typeface="Calibri"/>
              </a:rPr>
              <a:t> et de </a:t>
            </a:r>
            <a:r>
              <a:rPr lang="en-US" dirty="0" err="1">
                <a:latin typeface="Calibri Light"/>
                <a:cs typeface="Calibri"/>
              </a:rPr>
              <a:t>découverte</a:t>
            </a:r>
            <a:r>
              <a:rPr lang="en-US" dirty="0">
                <a:latin typeface="Calibri Light"/>
                <a:cs typeface="Calibri"/>
              </a:rPr>
              <a:t> métiers</a:t>
            </a:r>
            <a:endParaRPr lang="fr-FR" dirty="0">
              <a:latin typeface="Calibri Light"/>
              <a:cs typeface="Calibri" panose="020F0502020204030204"/>
            </a:endParaRPr>
          </a:p>
          <a:p>
            <a:pPr marL="285750" indent="-285750" algn="just">
              <a:buFont typeface="Wingdings"/>
              <a:buChar char="v"/>
            </a:pPr>
            <a:endParaRPr lang="en-US" dirty="0">
              <a:latin typeface="Calibri Light"/>
              <a:cs typeface="Calibri"/>
            </a:endParaRPr>
          </a:p>
          <a:p>
            <a:pPr marL="285750" indent="-285750" algn="just">
              <a:buFont typeface="Wingdings"/>
              <a:buChar char="v"/>
            </a:pPr>
            <a:r>
              <a:rPr lang="en-US" dirty="0" err="1">
                <a:latin typeface="Calibri Light"/>
                <a:cs typeface="Calibri"/>
              </a:rPr>
              <a:t>Réalisation</a:t>
            </a:r>
            <a:r>
              <a:rPr lang="en-US" dirty="0">
                <a:latin typeface="Calibri Light"/>
                <a:cs typeface="Calibri"/>
              </a:rPr>
              <a:t> </a:t>
            </a:r>
            <a:r>
              <a:rPr lang="en-US" dirty="0" err="1">
                <a:latin typeface="Calibri Light"/>
                <a:cs typeface="Calibri"/>
              </a:rPr>
              <a:t>d'une</a:t>
            </a:r>
            <a:r>
              <a:rPr lang="en-US" dirty="0">
                <a:latin typeface="Calibri Light"/>
                <a:cs typeface="Calibri"/>
              </a:rPr>
              <a:t> mini-</a:t>
            </a:r>
            <a:r>
              <a:rPr lang="en-US" dirty="0" err="1">
                <a:latin typeface="Calibri Light"/>
                <a:cs typeface="Calibri"/>
              </a:rPr>
              <a:t>série</a:t>
            </a:r>
            <a:r>
              <a:rPr lang="en-US" dirty="0">
                <a:latin typeface="Calibri Light"/>
                <a:cs typeface="Calibri"/>
              </a:rPr>
              <a:t>: "Des </a:t>
            </a:r>
            <a:r>
              <a:rPr lang="en-US" dirty="0" err="1">
                <a:latin typeface="Calibri Light"/>
                <a:cs typeface="Calibri"/>
              </a:rPr>
              <a:t>héros</a:t>
            </a:r>
            <a:r>
              <a:rPr lang="en-US" dirty="0">
                <a:latin typeface="Calibri Light"/>
                <a:cs typeface="Calibri"/>
              </a:rPr>
              <a:t> pour ta </a:t>
            </a:r>
            <a:r>
              <a:rPr lang="en-US" dirty="0" err="1">
                <a:latin typeface="Calibri Light"/>
                <a:cs typeface="Calibri"/>
              </a:rPr>
              <a:t>planète</a:t>
            </a:r>
            <a:r>
              <a:rPr lang="en-US" dirty="0">
                <a:latin typeface="Calibri Light"/>
                <a:cs typeface="Calibri"/>
              </a:rPr>
              <a:t>”</a:t>
            </a:r>
          </a:p>
          <a:p>
            <a:pPr marL="285750" indent="-285750" algn="just">
              <a:buFont typeface="Wingdings"/>
              <a:buChar char="v"/>
            </a:pPr>
            <a:endParaRPr lang="en-US" dirty="0">
              <a:latin typeface="Calibri Light"/>
              <a:cs typeface="Calibri"/>
            </a:endParaRPr>
          </a:p>
          <a:p>
            <a:pPr marL="285750" indent="-285750" algn="just">
              <a:buFont typeface="Wingdings"/>
              <a:buChar char="v"/>
            </a:pPr>
            <a:r>
              <a:rPr lang="en-US" dirty="0" err="1">
                <a:latin typeface="Calibri Light"/>
                <a:cs typeface="Calibri"/>
              </a:rPr>
              <a:t>Organisation</a:t>
            </a:r>
            <a:r>
              <a:rPr lang="en-US" dirty="0">
                <a:latin typeface="Calibri Light"/>
                <a:cs typeface="Calibri"/>
              </a:rPr>
              <a:t> d'un salon "Des métiers pour ta </a:t>
            </a:r>
            <a:r>
              <a:rPr lang="en-US" dirty="0" err="1">
                <a:latin typeface="Calibri Light"/>
                <a:cs typeface="Calibri"/>
              </a:rPr>
              <a:t>planète</a:t>
            </a:r>
            <a:r>
              <a:rPr lang="en-US" dirty="0">
                <a:latin typeface="Calibri Light"/>
                <a:cs typeface="Calibri"/>
              </a:rPr>
              <a:t>"</a:t>
            </a:r>
          </a:p>
          <a:p>
            <a:pPr marL="285750" indent="-285750" algn="just">
              <a:buFont typeface="Wingdings"/>
              <a:buChar char="v"/>
            </a:pPr>
            <a:endParaRPr lang="en-US" dirty="0">
              <a:latin typeface="Calibri Light"/>
              <a:cs typeface="Calibri"/>
            </a:endParaRPr>
          </a:p>
          <a:p>
            <a:pPr marL="285750" indent="-285750" algn="just">
              <a:buClr>
                <a:schemeClr val="tx1"/>
              </a:buClr>
              <a:buFont typeface="Wingdings"/>
              <a:buChar char="v"/>
            </a:pPr>
            <a:r>
              <a:rPr lang="en-US" b="1" dirty="0" err="1">
                <a:solidFill>
                  <a:schemeClr val="accent2"/>
                </a:solidFill>
                <a:latin typeface="Calibri Light"/>
                <a:cs typeface="Calibri"/>
              </a:rPr>
              <a:t>Création</a:t>
            </a:r>
            <a:r>
              <a:rPr lang="en-US" b="1" dirty="0">
                <a:solidFill>
                  <a:schemeClr val="accent2"/>
                </a:solidFill>
                <a:latin typeface="Calibri Light"/>
                <a:cs typeface="Calibri"/>
              </a:rPr>
              <a:t> d'un escape </a:t>
            </a:r>
            <a:r>
              <a:rPr lang="en-US" b="1" dirty="0" err="1">
                <a:solidFill>
                  <a:schemeClr val="accent2"/>
                </a:solidFill>
                <a:latin typeface="Calibri Light"/>
                <a:cs typeface="Calibri"/>
              </a:rPr>
              <a:t>cartes</a:t>
            </a:r>
            <a:r>
              <a:rPr lang="en-US" b="1" dirty="0">
                <a:solidFill>
                  <a:schemeClr val="accent2"/>
                </a:solidFill>
                <a:latin typeface="Calibri Light"/>
                <a:cs typeface="Calibri"/>
              </a:rPr>
              <a:t> : </a:t>
            </a:r>
            <a:r>
              <a:rPr lang="en-US" b="1" dirty="0">
                <a:solidFill>
                  <a:schemeClr val="accent2"/>
                </a:solidFill>
                <a:effectLst>
                  <a:outerShdw blurRad="38100" dist="38100" dir="2700000" algn="tl">
                    <a:srgbClr val="000000">
                      <a:alpha val="43137"/>
                    </a:srgbClr>
                  </a:outerShdw>
                </a:effectLst>
                <a:latin typeface="Calibri Light"/>
                <a:cs typeface="Calibri"/>
              </a:rPr>
              <a:t>"</a:t>
            </a:r>
            <a:r>
              <a:rPr lang="en-US" b="1" dirty="0" err="1">
                <a:solidFill>
                  <a:schemeClr val="accent2"/>
                </a:solidFill>
                <a:effectLst>
                  <a:outerShdw blurRad="38100" dist="38100" dir="2700000" algn="tl">
                    <a:srgbClr val="000000">
                      <a:alpha val="43137"/>
                    </a:srgbClr>
                  </a:outerShdw>
                </a:effectLst>
                <a:latin typeface="Calibri Light"/>
                <a:cs typeface="Calibri"/>
              </a:rPr>
              <a:t>Planet'Land</a:t>
            </a:r>
            <a:r>
              <a:rPr lang="en-US" b="1" dirty="0">
                <a:solidFill>
                  <a:schemeClr val="accent2"/>
                </a:solidFill>
                <a:effectLst>
                  <a:outerShdw blurRad="38100" dist="38100" dir="2700000" algn="tl">
                    <a:srgbClr val="000000">
                      <a:alpha val="43137"/>
                    </a:srgbClr>
                  </a:outerShdw>
                </a:effectLst>
                <a:latin typeface="Calibri Light"/>
                <a:cs typeface="Calibri"/>
              </a:rPr>
              <a:t>"</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7" name="ZoneTexte 6">
            <a:extLst>
              <a:ext uri="{FF2B5EF4-FFF2-40B4-BE49-F238E27FC236}">
                <a16:creationId xmlns:a16="http://schemas.microsoft.com/office/drawing/2014/main" id="{2E669BEC-0247-DE4B-35B1-395498773366}"/>
              </a:ext>
            </a:extLst>
          </p:cNvPr>
          <p:cNvSpPr txBox="1"/>
          <p:nvPr/>
        </p:nvSpPr>
        <p:spPr>
          <a:xfrm>
            <a:off x="7119258" y="1023257"/>
            <a:ext cx="4134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masis MT Pro Medium"/>
              </a:rPr>
              <a:t>4 </a:t>
            </a:r>
            <a:r>
              <a:rPr lang="en-US" dirty="0" err="1">
                <a:latin typeface="Amasis MT Pro Medium"/>
              </a:rPr>
              <a:t>grandes</a:t>
            </a:r>
            <a:r>
              <a:rPr lang="en-US" dirty="0">
                <a:latin typeface="Amasis MT Pro Medium"/>
              </a:rPr>
              <a:t> actions du </a:t>
            </a:r>
            <a:r>
              <a:rPr lang="en-US" dirty="0" err="1">
                <a:latin typeface="Amasis MT Pro Medium"/>
              </a:rPr>
              <a:t>projet</a:t>
            </a:r>
            <a:endParaRPr lang="en-US" dirty="0">
              <a:latin typeface="Amasis MT Pro Medium"/>
              <a:cs typeface="Calibri"/>
            </a:endParaRPr>
          </a:p>
        </p:txBody>
      </p:sp>
      <p:sp>
        <p:nvSpPr>
          <p:cNvPr id="8" name="ZoneTexte 7">
            <a:extLst>
              <a:ext uri="{FF2B5EF4-FFF2-40B4-BE49-F238E27FC236}">
                <a16:creationId xmlns:a16="http://schemas.microsoft.com/office/drawing/2014/main" id="{EBBADF72-B292-D8B4-5DAA-8AC6D14B2248}"/>
              </a:ext>
            </a:extLst>
          </p:cNvPr>
          <p:cNvSpPr txBox="1"/>
          <p:nvPr/>
        </p:nvSpPr>
        <p:spPr>
          <a:xfrm>
            <a:off x="358019" y="4567162"/>
            <a:ext cx="26101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a:latin typeface="Biome Light"/>
                <a:cs typeface="Biome Light"/>
              </a:rPr>
              <a:t>Il a </a:t>
            </a:r>
            <a:r>
              <a:rPr lang="en-US" sz="1200" dirty="0" err="1">
                <a:latin typeface="Biome Light"/>
                <a:cs typeface="Biome Light"/>
              </a:rPr>
              <a:t>été</a:t>
            </a:r>
            <a:r>
              <a:rPr lang="en-US" sz="1200" dirty="0">
                <a:latin typeface="Biome Light"/>
                <a:cs typeface="Biome Light"/>
              </a:rPr>
              <a:t> </a:t>
            </a:r>
            <a:r>
              <a:rPr lang="en-US" sz="1200" dirty="0" err="1">
                <a:latin typeface="Biome Light"/>
                <a:cs typeface="Biome Light"/>
              </a:rPr>
              <a:t>financé</a:t>
            </a:r>
            <a:r>
              <a:rPr lang="en-US" sz="1200" dirty="0">
                <a:latin typeface="Biome Light"/>
                <a:cs typeface="Biome Light"/>
              </a:rPr>
              <a:t> par la </a:t>
            </a:r>
            <a:r>
              <a:rPr lang="en-US" sz="1200" dirty="0" err="1">
                <a:latin typeface="Biome Light"/>
                <a:cs typeface="Biome Light"/>
              </a:rPr>
              <a:t>Région</a:t>
            </a:r>
            <a:r>
              <a:rPr lang="en-US" sz="1200" dirty="0">
                <a:latin typeface="Biome Light"/>
                <a:cs typeface="Biome Light"/>
              </a:rPr>
              <a:t> </a:t>
            </a:r>
            <a:r>
              <a:rPr lang="en-US" sz="1200" dirty="0" err="1">
                <a:latin typeface="Biome Light"/>
                <a:cs typeface="Biome Light"/>
              </a:rPr>
              <a:t>Wallonne</a:t>
            </a:r>
            <a:r>
              <a:rPr lang="en-US" sz="1200" dirty="0">
                <a:latin typeface="Biome Light"/>
                <a:cs typeface="Biome Light"/>
              </a:rPr>
              <a:t> dans le cadre de </a:t>
            </a:r>
            <a:r>
              <a:rPr lang="en-US" sz="1200" dirty="0" err="1">
                <a:latin typeface="Biome Light"/>
                <a:cs typeface="Biome Light"/>
              </a:rPr>
              <a:t>l'appel</a:t>
            </a:r>
            <a:r>
              <a:rPr lang="en-US" sz="1200" dirty="0">
                <a:latin typeface="Biome Light"/>
                <a:cs typeface="Biome Light"/>
              </a:rPr>
              <a:t> à </a:t>
            </a:r>
            <a:r>
              <a:rPr lang="en-US" sz="1200" dirty="0" err="1">
                <a:latin typeface="Biome Light"/>
                <a:cs typeface="Biome Light"/>
              </a:rPr>
              <a:t>projet</a:t>
            </a:r>
            <a:r>
              <a:rPr lang="en-US" sz="1200" dirty="0">
                <a:latin typeface="Biome Light"/>
                <a:cs typeface="Biome Light"/>
              </a:rPr>
              <a:t> 13 du Plan de Relance </a:t>
            </a:r>
            <a:r>
              <a:rPr lang="en-US" sz="1200" dirty="0" err="1">
                <a:latin typeface="Biome Light"/>
                <a:cs typeface="Biome Light"/>
              </a:rPr>
              <a:t>Wallon</a:t>
            </a:r>
            <a:r>
              <a:rPr lang="en-US" sz="1200" dirty="0">
                <a:latin typeface="Biome Light"/>
                <a:cs typeface="Biome Light"/>
              </a:rPr>
              <a:t> qui vise la promotion des métiers </a:t>
            </a:r>
            <a:r>
              <a:rPr lang="en-US" sz="1200" dirty="0" err="1">
                <a:latin typeface="Biome Light"/>
                <a:cs typeface="Biome Light"/>
              </a:rPr>
              <a:t>porteurs</a:t>
            </a:r>
            <a:r>
              <a:rPr lang="en-US" sz="1200" dirty="0">
                <a:latin typeface="Biome Light"/>
                <a:cs typeface="Biome Light"/>
              </a:rPr>
              <a:t> et la </a:t>
            </a:r>
            <a:r>
              <a:rPr lang="en-US" sz="1200" dirty="0" err="1">
                <a:latin typeface="Biome Light"/>
                <a:cs typeface="Biome Light"/>
              </a:rPr>
              <a:t>sensibilisation</a:t>
            </a:r>
            <a:r>
              <a:rPr lang="en-US" sz="1200" dirty="0">
                <a:latin typeface="Biome Light"/>
                <a:cs typeface="Biome Light"/>
              </a:rPr>
              <a:t> aux STEAM et au numérique.</a:t>
            </a:r>
          </a:p>
        </p:txBody>
      </p:sp>
      <p:pic>
        <p:nvPicPr>
          <p:cNvPr id="15" name="Image 14" descr="Une image contenant texte, Police, capture d’écran, ligne&#10;&#10;Description générée automatiquement">
            <a:extLst>
              <a:ext uri="{FF2B5EF4-FFF2-40B4-BE49-F238E27FC236}">
                <a16:creationId xmlns:a16="http://schemas.microsoft.com/office/drawing/2014/main" id="{C8F345AF-3DDB-4904-5EF7-6F310FD0CC64}"/>
              </a:ext>
            </a:extLst>
          </p:cNvPr>
          <p:cNvPicPr>
            <a:picLocks noChangeAspect="1"/>
          </p:cNvPicPr>
          <p:nvPr/>
        </p:nvPicPr>
        <p:blipFill>
          <a:blip r:embed="rId3"/>
          <a:stretch>
            <a:fillRect/>
          </a:stretch>
        </p:blipFill>
        <p:spPr>
          <a:xfrm>
            <a:off x="-4611" y="6163004"/>
            <a:ext cx="3689048" cy="500463"/>
          </a:xfrm>
          <a:prstGeom prst="rect">
            <a:avLst/>
          </a:prstGeom>
        </p:spPr>
      </p:pic>
      <p:grpSp>
        <p:nvGrpSpPr>
          <p:cNvPr id="405" name="Groupe 404">
            <a:extLst>
              <a:ext uri="{FF2B5EF4-FFF2-40B4-BE49-F238E27FC236}">
                <a16:creationId xmlns:a16="http://schemas.microsoft.com/office/drawing/2014/main" id="{9D69C638-E2DE-70B6-8FBE-F6F889EE4616}"/>
              </a:ext>
            </a:extLst>
          </p:cNvPr>
          <p:cNvGrpSpPr/>
          <p:nvPr/>
        </p:nvGrpSpPr>
        <p:grpSpPr>
          <a:xfrm>
            <a:off x="7747381" y="4271025"/>
            <a:ext cx="1807603" cy="1257703"/>
            <a:chOff x="0" y="0"/>
            <a:chExt cx="2504831" cy="2136531"/>
          </a:xfrm>
        </p:grpSpPr>
        <p:pic>
          <p:nvPicPr>
            <p:cNvPr id="402" name="Image 401" descr="Une image contenant dessin humoristique, terrain de jeux, dessin, art&#10;&#10;Description générée automatiquement">
              <a:extLst>
                <a:ext uri="{FF2B5EF4-FFF2-40B4-BE49-F238E27FC236}">
                  <a16:creationId xmlns:a16="http://schemas.microsoft.com/office/drawing/2014/main" id="{A6C41E69-3BCB-C1C4-AA4A-BC459F41BE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1415">
              <a:off x="1024011" y="105215"/>
              <a:ext cx="1480820"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403" name="Image 402">
              <a:extLst>
                <a:ext uri="{FF2B5EF4-FFF2-40B4-BE49-F238E27FC236}">
                  <a16:creationId xmlns:a16="http://schemas.microsoft.com/office/drawing/2014/main" id="{A27C381D-24B2-E328-269F-7BA123E6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07224">
              <a:off x="0" y="117231"/>
              <a:ext cx="1481455"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404" name="Image 403" descr="Une image contenant texte, affiche, graphisme, Graphique&#10;&#10;Description générée automatiquement">
              <a:extLst>
                <a:ext uri="{FF2B5EF4-FFF2-40B4-BE49-F238E27FC236}">
                  <a16:creationId xmlns:a16="http://schemas.microsoft.com/office/drawing/2014/main" id="{D458061B-B9DD-4CA2-9E5E-EE2C8C87D9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278" y="0"/>
              <a:ext cx="1404620" cy="2018665"/>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grpSp>
      <p:pic>
        <p:nvPicPr>
          <p:cNvPr id="19" name="Graphique 18" descr="Caméra vidéo avec un remplissage uni">
            <a:hlinkClick r:id="rId7"/>
            <a:extLst>
              <a:ext uri="{FF2B5EF4-FFF2-40B4-BE49-F238E27FC236}">
                <a16:creationId xmlns:a16="http://schemas.microsoft.com/office/drawing/2014/main" id="{D7F8CD04-CCD0-8A6C-1E7A-D5A61D5A97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44835" y="2527792"/>
            <a:ext cx="457200" cy="457200"/>
          </a:xfrm>
          <a:prstGeom prst="rect">
            <a:avLst/>
          </a:prstGeom>
        </p:spPr>
      </p:pic>
    </p:spTree>
    <p:extLst>
      <p:ext uri="{BB962C8B-B14F-4D97-AF65-F5344CB8AC3E}">
        <p14:creationId xmlns:p14="http://schemas.microsoft.com/office/powerpoint/2010/main" val="225493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e 2">
            <a:extLst>
              <a:ext uri="{FF2B5EF4-FFF2-40B4-BE49-F238E27FC236}">
                <a16:creationId xmlns:a16="http://schemas.microsoft.com/office/drawing/2014/main" id="{BB3A50C1-7188-BBB3-3860-2A4B02CB6D6A}"/>
              </a:ext>
            </a:extLst>
          </p:cNvPr>
          <p:cNvGrpSpPr/>
          <p:nvPr/>
        </p:nvGrpSpPr>
        <p:grpSpPr>
          <a:xfrm>
            <a:off x="1026548" y="2129109"/>
            <a:ext cx="2860861" cy="2585720"/>
            <a:chOff x="0" y="0"/>
            <a:chExt cx="2504831" cy="2136531"/>
          </a:xfrm>
        </p:grpSpPr>
        <p:pic>
          <p:nvPicPr>
            <p:cNvPr id="4" name="Image 3" descr="Une image contenant dessin humoristique, terrain de jeux, dessin, art&#10;&#10;Description générée automatiquement">
              <a:extLst>
                <a:ext uri="{FF2B5EF4-FFF2-40B4-BE49-F238E27FC236}">
                  <a16:creationId xmlns:a16="http://schemas.microsoft.com/office/drawing/2014/main" id="{B8852378-D81B-6D81-BB15-F08BB4D2F4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11415">
              <a:off x="1024011" y="105215"/>
              <a:ext cx="1480820"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5" name="Image 4">
              <a:extLst>
                <a:ext uri="{FF2B5EF4-FFF2-40B4-BE49-F238E27FC236}">
                  <a16:creationId xmlns:a16="http://schemas.microsoft.com/office/drawing/2014/main" id="{C15694DA-DD8A-4169-E867-8377DD1F4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7224">
              <a:off x="0" y="117231"/>
              <a:ext cx="1481455"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6" name="Image 5" descr="Une image contenant texte, affiche, graphisme, Graphique&#10;&#10;Description générée automatiquement">
              <a:extLst>
                <a:ext uri="{FF2B5EF4-FFF2-40B4-BE49-F238E27FC236}">
                  <a16:creationId xmlns:a16="http://schemas.microsoft.com/office/drawing/2014/main" id="{56132356-65DA-F430-9234-080C07953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278" y="0"/>
              <a:ext cx="1404620" cy="2018665"/>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grpSp>
      <p:sp>
        <p:nvSpPr>
          <p:cNvPr id="2" name="ZoneTexte 1">
            <a:extLst>
              <a:ext uri="{FF2B5EF4-FFF2-40B4-BE49-F238E27FC236}">
                <a16:creationId xmlns:a16="http://schemas.microsoft.com/office/drawing/2014/main" id="{3156F345-00E2-DE99-E726-87ACF7354325}"/>
              </a:ext>
            </a:extLst>
          </p:cNvPr>
          <p:cNvSpPr txBox="1"/>
          <p:nvPr/>
        </p:nvSpPr>
        <p:spPr>
          <a:xfrm>
            <a:off x="5154064" y="1950262"/>
            <a:ext cx="5791200" cy="280076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BE" sz="1600" dirty="0">
                <a:solidFill>
                  <a:srgbClr val="1A313E"/>
                </a:solidFill>
                <a:latin typeface="Biome Light"/>
                <a:cs typeface="Segoe UI"/>
              </a:rPr>
              <a:t>Il s’agit d’un jeu de cartes basé sur le principe d’un </a:t>
            </a:r>
            <a:r>
              <a:rPr lang="fr-BE" sz="1600" b="1" dirty="0">
                <a:solidFill>
                  <a:srgbClr val="284A61"/>
                </a:solidFill>
                <a:latin typeface="Biome Light"/>
                <a:cs typeface="Segoe UI"/>
              </a:rPr>
              <a:t>escape </a:t>
            </a:r>
            <a:r>
              <a:rPr lang="fr-BE" sz="1600" b="1" dirty="0" err="1">
                <a:solidFill>
                  <a:srgbClr val="284A61"/>
                </a:solidFill>
                <a:latin typeface="Biome Light"/>
                <a:cs typeface="Segoe UI"/>
              </a:rPr>
              <a:t>game</a:t>
            </a:r>
            <a:r>
              <a:rPr lang="fr-BE" sz="1600" b="1" dirty="0">
                <a:solidFill>
                  <a:srgbClr val="1A313E"/>
                </a:solidFill>
                <a:latin typeface="Biome Light"/>
                <a:cs typeface="Segoe UI"/>
              </a:rPr>
              <a:t>, </a:t>
            </a:r>
            <a:r>
              <a:rPr lang="fr-BE" sz="1600" dirty="0">
                <a:solidFill>
                  <a:srgbClr val="1A313E"/>
                </a:solidFill>
                <a:latin typeface="Biome Light"/>
                <a:cs typeface="Segoe UI"/>
              </a:rPr>
              <a:t>c’est-à-dire, un jeu d’énigmes qui se joue en équipe.</a:t>
            </a:r>
            <a:r>
              <a:rPr lang="fr-FR" sz="1600" dirty="0">
                <a:solidFill>
                  <a:srgbClr val="1A313E"/>
                </a:solidFill>
                <a:latin typeface="Biome Light"/>
                <a:cs typeface="Biome Light"/>
              </a:rPr>
              <a:t> </a:t>
            </a:r>
          </a:p>
          <a:p>
            <a:pPr algn="just"/>
            <a:endParaRPr lang="fr-FR" sz="1600" dirty="0">
              <a:solidFill>
                <a:srgbClr val="1A313E"/>
              </a:solidFill>
              <a:latin typeface="Biome Light"/>
              <a:cs typeface="Biome Light"/>
            </a:endParaRPr>
          </a:p>
          <a:p>
            <a:pPr algn="just"/>
            <a:r>
              <a:rPr lang="fr-BE" sz="1600" dirty="0">
                <a:solidFill>
                  <a:srgbClr val="1A313E"/>
                </a:solidFill>
                <a:latin typeface="Biome Light"/>
                <a:cs typeface="Segoe UI"/>
              </a:rPr>
              <a:t>Les joueurs utilisent un jeu de cartes et une application web.</a:t>
            </a:r>
            <a:r>
              <a:rPr lang="fr-FR" sz="1600" dirty="0">
                <a:solidFill>
                  <a:srgbClr val="1A313E"/>
                </a:solidFill>
                <a:latin typeface="Biome Light"/>
                <a:cs typeface="Biome Light"/>
              </a:rPr>
              <a:t> </a:t>
            </a:r>
          </a:p>
          <a:p>
            <a:pPr algn="just"/>
            <a:endParaRPr lang="fr-FR" sz="1600" dirty="0">
              <a:solidFill>
                <a:srgbClr val="1A313E"/>
              </a:solidFill>
              <a:latin typeface="Biome Light"/>
              <a:cs typeface="Biome Light"/>
            </a:endParaRPr>
          </a:p>
          <a:p>
            <a:pPr algn="just"/>
            <a:r>
              <a:rPr lang="fr-BE" sz="1600" dirty="0">
                <a:solidFill>
                  <a:srgbClr val="1A313E"/>
                </a:solidFill>
                <a:latin typeface="Biome Light"/>
                <a:cs typeface="Segoe UI"/>
              </a:rPr>
              <a:t>Le jeu se déroule en équipe (2-5 joueurs) et tous les joueurs collaborent pour terminer la partie dans le temps imparti (30 minutes).</a:t>
            </a:r>
            <a:r>
              <a:rPr lang="fr-FR" sz="1600" dirty="0">
                <a:solidFill>
                  <a:srgbClr val="1A313E"/>
                </a:solidFill>
                <a:latin typeface="Biome Light"/>
                <a:cs typeface="Biome Light"/>
              </a:rPr>
              <a:t> </a:t>
            </a:r>
          </a:p>
          <a:p>
            <a:pPr algn="just"/>
            <a:endParaRPr lang="fr-FR" sz="1600" dirty="0">
              <a:solidFill>
                <a:srgbClr val="1A313E"/>
              </a:solidFill>
              <a:latin typeface="Biome Light"/>
              <a:cs typeface="Biome Light"/>
            </a:endParaRPr>
          </a:p>
        </p:txBody>
      </p:sp>
      <p:pic>
        <p:nvPicPr>
          <p:cNvPr id="7" name="Graphique 6" descr="Cible avec un remplissage uni">
            <a:extLst>
              <a:ext uri="{FF2B5EF4-FFF2-40B4-BE49-F238E27FC236}">
                <a16:creationId xmlns:a16="http://schemas.microsoft.com/office/drawing/2014/main" id="{C865D237-567A-8429-1A3D-8E68A7871F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6514" y="552752"/>
            <a:ext cx="781353" cy="781353"/>
          </a:xfrm>
          <a:prstGeom prst="rect">
            <a:avLst/>
          </a:prstGeom>
        </p:spPr>
      </p:pic>
      <p:sp>
        <p:nvSpPr>
          <p:cNvPr id="8" name="ZoneTexte 7">
            <a:extLst>
              <a:ext uri="{FF2B5EF4-FFF2-40B4-BE49-F238E27FC236}">
                <a16:creationId xmlns:a16="http://schemas.microsoft.com/office/drawing/2014/main" id="{976DFD3B-B84B-D84C-3AE7-841AF018DD52}"/>
              </a:ext>
            </a:extLst>
          </p:cNvPr>
          <p:cNvSpPr txBox="1"/>
          <p:nvPr/>
        </p:nvSpPr>
        <p:spPr>
          <a:xfrm>
            <a:off x="5377541" y="757162"/>
            <a:ext cx="53442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cs typeface="Calibri"/>
              </a:rPr>
              <a:t>Découvrir des métiers porteurs par le jeu</a:t>
            </a:r>
          </a:p>
          <a:p>
            <a:r>
              <a:rPr lang="fr-FR" dirty="0">
                <a:cs typeface="Calibri"/>
              </a:rPr>
              <a:t>Aborder quelques notions de développement durable</a:t>
            </a:r>
          </a:p>
        </p:txBody>
      </p:sp>
    </p:spTree>
    <p:extLst>
      <p:ext uri="{BB962C8B-B14F-4D97-AF65-F5344CB8AC3E}">
        <p14:creationId xmlns:p14="http://schemas.microsoft.com/office/powerpoint/2010/main" val="116663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ight Triangle 3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Image 23" descr="Une image contenant texte, capture d’écran, Police&#10;&#10;Description générée automatiquement">
            <a:extLst>
              <a:ext uri="{FF2B5EF4-FFF2-40B4-BE49-F238E27FC236}">
                <a16:creationId xmlns:a16="http://schemas.microsoft.com/office/drawing/2014/main" id="{D951F78C-6697-449B-09EF-FDE5A79C30C1}"/>
              </a:ext>
            </a:extLst>
          </p:cNvPr>
          <p:cNvPicPr>
            <a:picLocks noChangeAspect="1"/>
          </p:cNvPicPr>
          <p:nvPr/>
        </p:nvPicPr>
        <p:blipFill>
          <a:blip r:embed="rId2"/>
          <a:stretch>
            <a:fillRect/>
          </a:stretch>
        </p:blipFill>
        <p:spPr>
          <a:xfrm>
            <a:off x="1105873" y="748833"/>
            <a:ext cx="7470847" cy="5360334"/>
          </a:xfrm>
          <a:prstGeom prst="rect">
            <a:avLst/>
          </a:prstGeom>
        </p:spPr>
      </p:pic>
      <p:sp>
        <p:nvSpPr>
          <p:cNvPr id="28" name="ZoneTexte 27">
            <a:extLst>
              <a:ext uri="{FF2B5EF4-FFF2-40B4-BE49-F238E27FC236}">
                <a16:creationId xmlns:a16="http://schemas.microsoft.com/office/drawing/2014/main" id="{634AC223-B9B2-44BF-46A3-BD0F93855322}"/>
              </a:ext>
            </a:extLst>
          </p:cNvPr>
          <p:cNvSpPr txBox="1"/>
          <p:nvPr/>
        </p:nvSpPr>
        <p:spPr>
          <a:xfrm>
            <a:off x="9801484" y="5739835"/>
            <a:ext cx="4134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Amasis MT Pro Medium"/>
              </a:rPr>
              <a:t>Règles</a:t>
            </a:r>
            <a:r>
              <a:rPr lang="en-US" dirty="0">
                <a:latin typeface="Amasis MT Pro Medium"/>
              </a:rPr>
              <a:t> du jeu</a:t>
            </a:r>
            <a:endParaRPr lang="en-US" dirty="0">
              <a:latin typeface="Amasis MT Pro Medium"/>
              <a:cs typeface="Calibri"/>
            </a:endParaRPr>
          </a:p>
        </p:txBody>
      </p:sp>
    </p:spTree>
    <p:extLst>
      <p:ext uri="{BB962C8B-B14F-4D97-AF65-F5344CB8AC3E}">
        <p14:creationId xmlns:p14="http://schemas.microsoft.com/office/powerpoint/2010/main" val="271434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Arc 7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E54E2D2-6E56-00D7-EE13-5EF33551F5AB}"/>
              </a:ext>
            </a:extLst>
          </p:cNvPr>
          <p:cNvSpPr>
            <a:spLocks noGrp="1"/>
          </p:cNvSpPr>
          <p:nvPr>
            <p:ph type="ctrTitle"/>
          </p:nvPr>
        </p:nvSpPr>
        <p:spPr>
          <a:xfrm>
            <a:off x="892817" y="1370171"/>
            <a:ext cx="4425551" cy="2387600"/>
          </a:xfrm>
        </p:spPr>
        <p:txBody>
          <a:bodyPr vert="horz" lIns="91440" tIns="45720" rIns="91440" bIns="45720" rtlCol="0">
            <a:normAutofit/>
          </a:bodyPr>
          <a:lstStyle/>
          <a:p>
            <a:pPr algn="l"/>
            <a:r>
              <a:rPr lang="en-US">
                <a:solidFill>
                  <a:srgbClr val="FFFFFF"/>
                </a:solidFill>
                <a:latin typeface="Amasis MT Pro Medium"/>
              </a:rPr>
              <a:t>Les métiers</a:t>
            </a:r>
            <a:endParaRPr lang="en-US" kern="1200">
              <a:solidFill>
                <a:srgbClr val="FFFFFF"/>
              </a:solidFill>
              <a:latin typeface="Amasis MT Pro Medium" panose="02040604050005020304" pitchFamily="18" charset="0"/>
            </a:endParaRPr>
          </a:p>
        </p:txBody>
      </p:sp>
      <p:sp>
        <p:nvSpPr>
          <p:cNvPr id="3" name="Sous-titre 2">
            <a:extLst>
              <a:ext uri="{FF2B5EF4-FFF2-40B4-BE49-F238E27FC236}">
                <a16:creationId xmlns:a16="http://schemas.microsoft.com/office/drawing/2014/main" id="{654DDBD4-6E4E-45E4-5EAD-F89A00CCB40A}"/>
              </a:ext>
            </a:extLst>
          </p:cNvPr>
          <p:cNvSpPr>
            <a:spLocks noGrp="1"/>
          </p:cNvSpPr>
          <p:nvPr>
            <p:ph type="subTitle" idx="1"/>
          </p:nvPr>
        </p:nvSpPr>
        <p:spPr>
          <a:xfrm>
            <a:off x="127748" y="4455328"/>
            <a:ext cx="6177014" cy="1074260"/>
          </a:xfrm>
        </p:spPr>
        <p:txBody>
          <a:bodyPr vert="horz" lIns="91440" tIns="45720" rIns="91440" bIns="45720" rtlCol="0" anchor="t">
            <a:noAutofit/>
          </a:bodyPr>
          <a:lstStyle/>
          <a:p>
            <a:pPr algn="just"/>
            <a:r>
              <a:rPr lang="fr-BE" sz="1600" dirty="0">
                <a:solidFill>
                  <a:srgbClr val="FFFFFF"/>
                </a:solidFill>
                <a:latin typeface="Biome Light"/>
                <a:cs typeface="Calibri Light"/>
              </a:rPr>
              <a:t>NB: La pédagogie en tant que telle ne fait pas partie des missions de l'IBEFE.</a:t>
            </a:r>
            <a:endParaRPr lang="fr-FR" sz="1600" dirty="0">
              <a:cs typeface="Calibri"/>
            </a:endParaRPr>
          </a:p>
          <a:p>
            <a:pPr algn="just"/>
            <a:r>
              <a:rPr lang="fr-BE" sz="1600" dirty="0">
                <a:solidFill>
                  <a:srgbClr val="FFFFFF"/>
                </a:solidFill>
                <a:latin typeface="Biome Light"/>
                <a:cs typeface="Calibri Light"/>
              </a:rPr>
              <a:t>Ce jeu a été créé pour susciter des discussions autour de ces métiers ou de quelques notions de développement durable.</a:t>
            </a:r>
          </a:p>
          <a:p>
            <a:pPr algn="just"/>
            <a:r>
              <a:rPr lang="fr-BE" sz="1600" dirty="0">
                <a:solidFill>
                  <a:srgbClr val="FFFFFF"/>
                </a:solidFill>
                <a:latin typeface="Biome Light"/>
                <a:cs typeface="Calibri Light"/>
              </a:rPr>
              <a:t>En tant que professionnels de l'enseignement ou de l'insertion socioprofessionnelle, il sera de votre ressort de l'utiliser et de l'adapter en fonction de vos publics et des objectifs à atteindre.</a:t>
            </a:r>
          </a:p>
          <a:p>
            <a:pPr algn="just"/>
            <a:endParaRPr lang="fr-BE" sz="1400" dirty="0">
              <a:solidFill>
                <a:srgbClr val="FFFFFF"/>
              </a:solidFill>
              <a:latin typeface="Calibri Light"/>
              <a:cs typeface="Calibri Light"/>
            </a:endParaRPr>
          </a:p>
        </p:txBody>
      </p:sp>
      <p:sp>
        <p:nvSpPr>
          <p:cNvPr id="77" name="Oval 7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e 3">
            <a:extLst>
              <a:ext uri="{FF2B5EF4-FFF2-40B4-BE49-F238E27FC236}">
                <a16:creationId xmlns:a16="http://schemas.microsoft.com/office/drawing/2014/main" id="{A03F13F3-04D7-FD7B-C4C3-DAD4A24BDFC5}"/>
              </a:ext>
            </a:extLst>
          </p:cNvPr>
          <p:cNvGrpSpPr/>
          <p:nvPr/>
        </p:nvGrpSpPr>
        <p:grpSpPr>
          <a:xfrm>
            <a:off x="8782279" y="4113068"/>
            <a:ext cx="2899242" cy="2109224"/>
            <a:chOff x="0" y="0"/>
            <a:chExt cx="2504831" cy="2136531"/>
          </a:xfrm>
        </p:grpSpPr>
        <p:pic>
          <p:nvPicPr>
            <p:cNvPr id="5" name="Image 4" descr="Une image contenant dessin humoristique, terrain de jeux, dessin, art&#10;&#10;Description générée automatiquement">
              <a:extLst>
                <a:ext uri="{FF2B5EF4-FFF2-40B4-BE49-F238E27FC236}">
                  <a16:creationId xmlns:a16="http://schemas.microsoft.com/office/drawing/2014/main" id="{5ECB8A42-F30D-9DE3-DD81-74395E220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11415">
              <a:off x="1024011" y="105215"/>
              <a:ext cx="1480820"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6" name="Image 5">
              <a:extLst>
                <a:ext uri="{FF2B5EF4-FFF2-40B4-BE49-F238E27FC236}">
                  <a16:creationId xmlns:a16="http://schemas.microsoft.com/office/drawing/2014/main" id="{6B42E02D-A9E6-EAFC-A01F-A17C90740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7224">
              <a:off x="0" y="117231"/>
              <a:ext cx="1481455" cy="2019300"/>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pic>
          <p:nvPicPr>
            <p:cNvPr id="7" name="Image 6" descr="Une image contenant texte, affiche, graphisme, Graphique&#10;&#10;Description générée automatiquement">
              <a:extLst>
                <a:ext uri="{FF2B5EF4-FFF2-40B4-BE49-F238E27FC236}">
                  <a16:creationId xmlns:a16="http://schemas.microsoft.com/office/drawing/2014/main" id="{9559D67A-8704-F02D-018A-BF124D3A9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278" y="0"/>
              <a:ext cx="1404620" cy="2018665"/>
            </a:xfrm>
            <a:prstGeom prst="roundRect">
              <a:avLst>
                <a:gd name="adj" fmla="val 11111"/>
              </a:avLst>
            </a:prstGeom>
            <a:ln w="28575" cap="rnd">
              <a:solidFill>
                <a:schemeClr val="bg1"/>
              </a:solidFill>
              <a:prstDash val="solid"/>
            </a:ln>
            <a:effectLst>
              <a:outerShdw blurRad="101600" dist="50800" dir="7200000" algn="tl" rotWithShape="0">
                <a:srgbClr val="000000">
                  <a:alpha val="45000"/>
                </a:srgbClr>
              </a:outerShdw>
            </a:effectLst>
          </p:spPr>
        </p:pic>
      </p:grpSp>
      <p:sp>
        <p:nvSpPr>
          <p:cNvPr id="8" name="ZoneTexte 7">
            <a:extLst>
              <a:ext uri="{FF2B5EF4-FFF2-40B4-BE49-F238E27FC236}">
                <a16:creationId xmlns:a16="http://schemas.microsoft.com/office/drawing/2014/main" id="{210E84D5-2FA8-248A-BBE3-1398887EF7BC}"/>
              </a:ext>
            </a:extLst>
          </p:cNvPr>
          <p:cNvSpPr txBox="1"/>
          <p:nvPr/>
        </p:nvSpPr>
        <p:spPr>
          <a:xfrm>
            <a:off x="5887962" y="1198150"/>
            <a:ext cx="3422951" cy="147732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latin typeface="Biome Light"/>
                <a:cs typeface="Calibri"/>
              </a:rPr>
              <a:t>Plusieurs métiers ont été découverts durant la partie, pouvez-vous les identifier ?</a:t>
            </a:r>
            <a:r>
              <a:rPr lang="fr-FR" dirty="0">
                <a:ea typeface="+mn-lt"/>
                <a:cs typeface="+mn-lt"/>
              </a:rPr>
              <a:t> </a:t>
            </a:r>
          </a:p>
          <a:p>
            <a:endParaRPr lang="fr-FR" dirty="0">
              <a:ea typeface="+mn-lt"/>
              <a:cs typeface="+mn-lt"/>
            </a:endParaRPr>
          </a:p>
          <a:p>
            <a:pPr algn="ctr"/>
            <a:r>
              <a:rPr lang="fr-FR" dirty="0">
                <a:ea typeface="+mn-lt"/>
                <a:cs typeface="+mn-lt"/>
                <a:hlinkClick r:id="rId5"/>
              </a:rPr>
              <a:t>Infos Métiers | Le Forem</a:t>
            </a:r>
            <a:endParaRPr lang="fr-FR">
              <a:ea typeface="+mn-lt"/>
              <a:cs typeface="+mn-lt"/>
            </a:endParaRPr>
          </a:p>
        </p:txBody>
      </p:sp>
    </p:spTree>
    <p:extLst>
      <p:ext uri="{BB962C8B-B14F-4D97-AF65-F5344CB8AC3E}">
        <p14:creationId xmlns:p14="http://schemas.microsoft.com/office/powerpoint/2010/main" val="304390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931F85-1274-5C4E-8463-D294D6D9E11B}"/>
              </a:ext>
            </a:extLst>
          </p:cNvPr>
          <p:cNvSpPr>
            <a:spLocks noGrp="1"/>
          </p:cNvSpPr>
          <p:nvPr>
            <p:ph type="title"/>
          </p:nvPr>
        </p:nvSpPr>
        <p:spPr>
          <a:xfrm>
            <a:off x="5297762" y="329184"/>
            <a:ext cx="6251110" cy="1783080"/>
          </a:xfrm>
        </p:spPr>
        <p:txBody>
          <a:bodyPr vert="horz" lIns="91440" tIns="45720" rIns="91440" bIns="45720" rtlCol="0" anchor="b">
            <a:normAutofit/>
          </a:bodyPr>
          <a:lstStyle/>
          <a:p>
            <a:br>
              <a:rPr lang="en-US" sz="5400"/>
            </a:br>
            <a:r>
              <a:rPr lang="en-US" sz="4000" err="1">
                <a:latin typeface="Amasis MT Pro Medium" panose="02040604050005020304" pitchFamily="18" charset="0"/>
              </a:rPr>
              <a:t>Maçon</a:t>
            </a:r>
            <a:r>
              <a:rPr lang="en-US" sz="4000">
                <a:latin typeface="Amasis MT Pro Medium" panose="02040604050005020304" pitchFamily="18" charset="0"/>
              </a:rPr>
              <a:t>(ne)</a:t>
            </a:r>
          </a:p>
        </p:txBody>
      </p:sp>
      <p:pic>
        <p:nvPicPr>
          <p:cNvPr id="10" name="Image 9" descr="Une image contenant dessin, roue, hiver&#10;&#10;Description générée automatiquement">
            <a:extLst>
              <a:ext uri="{FF2B5EF4-FFF2-40B4-BE49-F238E27FC236}">
                <a16:creationId xmlns:a16="http://schemas.microsoft.com/office/drawing/2014/main" id="{BD5000D6-84F1-590C-CE7B-CCD53D4E1ACF}"/>
              </a:ext>
            </a:extLst>
          </p:cNvPr>
          <p:cNvPicPr>
            <a:picLocks noChangeAspect="1"/>
          </p:cNvPicPr>
          <p:nvPr/>
        </p:nvPicPr>
        <p:blipFill>
          <a:blip r:embed="rId2">
            <a:extLst>
              <a:ext uri="{28A0092B-C50C-407E-A947-70E740481C1C}">
                <a14:useLocalDpi xmlns:a14="http://schemas.microsoft.com/office/drawing/2010/main" val="0"/>
              </a:ext>
            </a:extLst>
          </a:blip>
          <a:srcRect l="760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285FF1F-82B9-3E53-F2BD-B1473FE47B8F}"/>
              </a:ext>
            </a:extLst>
          </p:cNvPr>
          <p:cNvSpPr txBox="1"/>
          <p:nvPr/>
        </p:nvSpPr>
        <p:spPr>
          <a:xfrm>
            <a:off x="5297762" y="2706624"/>
            <a:ext cx="6251110" cy="3483864"/>
          </a:xfrm>
          <a:prstGeom prst="rect">
            <a:avLst/>
          </a:prstGeom>
        </p:spPr>
        <p:txBody>
          <a:bodyPr vert="horz" lIns="91440" tIns="45720" rIns="91440" bIns="45720" rtlCol="0">
            <a:normAutofit/>
          </a:bodyPr>
          <a:lstStyle/>
          <a:p>
            <a:pPr algn="just">
              <a:lnSpc>
                <a:spcPct val="90000"/>
              </a:lnSpc>
              <a:spcAft>
                <a:spcPts val="600"/>
              </a:spcAft>
            </a:pPr>
            <a:r>
              <a:rPr lang="en-US" sz="1600" b="0" i="0" dirty="0">
                <a:effectLst/>
                <a:latin typeface="Biome Light" panose="020B0303030204020804" pitchFamily="34" charset="0"/>
                <a:cs typeface="Biome Light" panose="020B0303030204020804" pitchFamily="34" charset="0"/>
              </a:rPr>
              <a:t>Les </a:t>
            </a:r>
            <a:r>
              <a:rPr lang="en-US" sz="1600" b="0" i="0" dirty="0" err="1">
                <a:effectLst/>
                <a:latin typeface="Biome Light" panose="020B0303030204020804" pitchFamily="34" charset="0"/>
                <a:cs typeface="Biome Light" panose="020B0303030204020804" pitchFamily="34" charset="0"/>
              </a:rPr>
              <a:t>maçons</a:t>
            </a:r>
            <a:r>
              <a:rPr lang="en-US" sz="1600" b="0" i="0" dirty="0">
                <a:effectLst/>
                <a:latin typeface="Biome Light" panose="020B0303030204020804" pitchFamily="34" charset="0"/>
                <a:cs typeface="Biome Light" panose="020B0303030204020804" pitchFamily="34" charset="0"/>
              </a:rPr>
              <a:t>, </a:t>
            </a:r>
            <a:r>
              <a:rPr lang="en-US" sz="1600" b="0" i="0" dirty="0" err="1">
                <a:effectLst/>
                <a:latin typeface="Biome Light" panose="020B0303030204020804" pitchFamily="34" charset="0"/>
                <a:cs typeface="Biome Light" panose="020B0303030204020804" pitchFamily="34" charset="0"/>
              </a:rPr>
              <a:t>en</a:t>
            </a:r>
            <a:r>
              <a:rPr lang="en-US" sz="1600" b="0" i="0" dirty="0">
                <a:effectLst/>
                <a:latin typeface="Biome Light" panose="020B0303030204020804" pitchFamily="34" charset="0"/>
                <a:cs typeface="Biome Light" panose="020B0303030204020804" pitchFamily="34" charset="0"/>
              </a:rPr>
              <a:t> tant que </a:t>
            </a:r>
            <a:r>
              <a:rPr lang="en-US" sz="1600" b="0" i="0" dirty="0" err="1">
                <a:effectLst/>
                <a:latin typeface="Biome Light" panose="020B0303030204020804" pitchFamily="34" charset="0"/>
                <a:cs typeface="Biome Light" panose="020B0303030204020804" pitchFamily="34" charset="0"/>
              </a:rPr>
              <a:t>professionnels</a:t>
            </a:r>
            <a:r>
              <a:rPr lang="en-US" sz="1600" b="0" i="0" dirty="0">
                <a:effectLst/>
                <a:latin typeface="Biome Light" panose="020B0303030204020804" pitchFamily="34" charset="0"/>
                <a:cs typeface="Biome Light" panose="020B0303030204020804" pitchFamily="34" charset="0"/>
              </a:rPr>
              <a:t> du </a:t>
            </a:r>
            <a:r>
              <a:rPr lang="en-US" sz="1600" b="0" i="0" dirty="0" err="1">
                <a:effectLst/>
                <a:latin typeface="Biome Light" panose="020B0303030204020804" pitchFamily="34" charset="0"/>
                <a:cs typeface="Biome Light" panose="020B0303030204020804" pitchFamily="34" charset="0"/>
              </a:rPr>
              <a:t>bâtiment</a:t>
            </a:r>
            <a:r>
              <a:rPr lang="en-US" sz="1600" b="0" i="0" dirty="0">
                <a:effectLst/>
                <a:latin typeface="Biome Light" panose="020B0303030204020804" pitchFamily="34" charset="0"/>
                <a:cs typeface="Biome Light" panose="020B0303030204020804" pitchFamily="34" charset="0"/>
              </a:rPr>
              <a:t>, </a:t>
            </a:r>
            <a:r>
              <a:rPr lang="en-US" sz="1600" b="0" i="0" dirty="0" err="1">
                <a:effectLst/>
                <a:latin typeface="Biome Light" panose="020B0303030204020804" pitchFamily="34" charset="0"/>
                <a:cs typeface="Biome Light" panose="020B0303030204020804" pitchFamily="34" charset="0"/>
              </a:rPr>
              <a:t>peuvent</a:t>
            </a:r>
            <a:r>
              <a:rPr lang="en-US" sz="1600" b="0" i="0" dirty="0">
                <a:effectLst/>
                <a:latin typeface="Biome Light" panose="020B0303030204020804" pitchFamily="34" charset="0"/>
                <a:cs typeface="Biome Light" panose="020B0303030204020804" pitchFamily="34" charset="0"/>
              </a:rPr>
              <a:t> </a:t>
            </a:r>
            <a:r>
              <a:rPr lang="en-US" sz="1600" b="0" i="0" dirty="0" err="1">
                <a:effectLst/>
                <a:latin typeface="Biome Light" panose="020B0303030204020804" pitchFamily="34" charset="0"/>
                <a:cs typeface="Biome Light" panose="020B0303030204020804" pitchFamily="34" charset="0"/>
              </a:rPr>
              <a:t>contribuer</a:t>
            </a:r>
            <a:r>
              <a:rPr lang="en-US" sz="1600" b="0" i="0" dirty="0">
                <a:effectLst/>
                <a:latin typeface="Biome Light" panose="020B0303030204020804" pitchFamily="34" charset="0"/>
                <a:cs typeface="Biome Light" panose="020B0303030204020804" pitchFamily="34" charset="0"/>
              </a:rPr>
              <a:t> </a:t>
            </a:r>
            <a:r>
              <a:rPr lang="en-US" sz="1600" b="0" i="0" dirty="0" err="1">
                <a:effectLst/>
                <a:latin typeface="Biome Light" panose="020B0303030204020804" pitchFamily="34" charset="0"/>
                <a:cs typeface="Biome Light" panose="020B0303030204020804" pitchFamily="34" charset="0"/>
              </a:rPr>
              <a:t>directement</a:t>
            </a:r>
            <a:r>
              <a:rPr lang="en-US" sz="1600" b="0" i="0" dirty="0">
                <a:effectLst/>
                <a:latin typeface="Biome Light" panose="020B0303030204020804" pitchFamily="34" charset="0"/>
                <a:cs typeface="Biome Light" panose="020B0303030204020804" pitchFamily="34" charset="0"/>
              </a:rPr>
              <a:t> aux ODD </a:t>
            </a:r>
            <a:r>
              <a:rPr lang="en-US" sz="1600" b="0" i="0" dirty="0" err="1">
                <a:effectLst/>
                <a:latin typeface="Biome Light" panose="020B0303030204020804" pitchFamily="34" charset="0"/>
                <a:cs typeface="Biome Light" panose="020B0303030204020804" pitchFamily="34" charset="0"/>
              </a:rPr>
              <a:t>en</a:t>
            </a:r>
            <a:r>
              <a:rPr lang="en-US" sz="1600" b="0" i="0" dirty="0">
                <a:effectLst/>
                <a:latin typeface="Biome Light" panose="020B0303030204020804" pitchFamily="34" charset="0"/>
                <a:cs typeface="Biome Light" panose="020B0303030204020804" pitchFamily="34" charset="0"/>
              </a:rPr>
              <a:t> </a:t>
            </a:r>
            <a:r>
              <a:rPr lang="en-US" sz="1600" b="0" i="0" dirty="0" err="1">
                <a:effectLst/>
                <a:latin typeface="Biome Light" panose="020B0303030204020804" pitchFamily="34" charset="0"/>
                <a:cs typeface="Biome Light" panose="020B0303030204020804" pitchFamily="34" charset="0"/>
              </a:rPr>
              <a:t>construisant</a:t>
            </a:r>
            <a:r>
              <a:rPr lang="en-US" sz="1600" b="0" i="0" dirty="0">
                <a:effectLst/>
                <a:latin typeface="Biome Light" panose="020B0303030204020804" pitchFamily="34" charset="0"/>
                <a:cs typeface="Biome Light" panose="020B0303030204020804" pitchFamily="34" charset="0"/>
              </a:rPr>
              <a:t> des infrastructures durable (ODD 9) et </a:t>
            </a:r>
            <a:r>
              <a:rPr lang="en-US" sz="1600" b="0" i="0" dirty="0" err="1">
                <a:effectLst/>
                <a:latin typeface="Biome Light" panose="020B0303030204020804" pitchFamily="34" charset="0"/>
                <a:cs typeface="Biome Light" panose="020B0303030204020804" pitchFamily="34" charset="0"/>
              </a:rPr>
              <a:t>en</a:t>
            </a:r>
            <a:r>
              <a:rPr lang="en-US" sz="1600" b="0" i="0" dirty="0">
                <a:effectLst/>
                <a:latin typeface="Biome Light" panose="020B0303030204020804" pitchFamily="34" charset="0"/>
                <a:cs typeface="Biome Light" panose="020B0303030204020804" pitchFamily="34" charset="0"/>
              </a:rPr>
              <a:t> </a:t>
            </a:r>
            <a:r>
              <a:rPr lang="en-US" sz="1600" b="0" i="0" dirty="0" err="1">
                <a:effectLst/>
                <a:latin typeface="Biome Light" panose="020B0303030204020804" pitchFamily="34" charset="0"/>
                <a:cs typeface="Biome Light" panose="020B0303030204020804" pitchFamily="34" charset="0"/>
              </a:rPr>
              <a:t>promouvant</a:t>
            </a:r>
            <a:r>
              <a:rPr lang="en-US" sz="1600" b="0" i="0" dirty="0">
                <a:effectLst/>
                <a:latin typeface="Biome Light" panose="020B0303030204020804" pitchFamily="34" charset="0"/>
                <a:cs typeface="Biome Light" panose="020B0303030204020804" pitchFamily="34" charset="0"/>
              </a:rPr>
              <a:t> des conditions de travail </a:t>
            </a:r>
            <a:r>
              <a:rPr lang="en-US" sz="1600" b="0" i="0" dirty="0" err="1">
                <a:effectLst/>
                <a:latin typeface="Biome Light" panose="020B0303030204020804" pitchFamily="34" charset="0"/>
                <a:cs typeface="Biome Light" panose="020B0303030204020804" pitchFamily="34" charset="0"/>
              </a:rPr>
              <a:t>décentes</a:t>
            </a:r>
            <a:r>
              <a:rPr lang="en-US" sz="1600" b="0" i="0" dirty="0">
                <a:effectLst/>
                <a:latin typeface="Biome Light" panose="020B0303030204020804" pitchFamily="34" charset="0"/>
                <a:cs typeface="Biome Light" panose="020B0303030204020804" pitchFamily="34" charset="0"/>
              </a:rPr>
              <a:t> (ODD 8).</a:t>
            </a:r>
            <a:endParaRPr lang="en-US" sz="1600" dirty="0">
              <a:latin typeface="Biome Light" panose="020B0303030204020804" pitchFamily="34" charset="0"/>
              <a:cs typeface="Biome Light" panose="020B0303030204020804" pitchFamily="34" charset="0"/>
            </a:endParaRPr>
          </a:p>
        </p:txBody>
      </p:sp>
      <p:pic>
        <p:nvPicPr>
          <p:cNvPr id="14" name="Image 13" descr="Une image contenant conception, lampe, illustration, art&#10;&#10;Description générée automatiquement">
            <a:extLst>
              <a:ext uri="{FF2B5EF4-FFF2-40B4-BE49-F238E27FC236}">
                <a16:creationId xmlns:a16="http://schemas.microsoft.com/office/drawing/2014/main" id="{8C5A2219-C81D-B2C4-BA49-ED5BE459A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798" y="4318965"/>
            <a:ext cx="2456337" cy="2084884"/>
          </a:xfrm>
          <a:prstGeom prst="rect">
            <a:avLst/>
          </a:prstGeom>
        </p:spPr>
      </p:pic>
      <p:sp>
        <p:nvSpPr>
          <p:cNvPr id="3" name="ZoneTexte 2">
            <a:extLst>
              <a:ext uri="{FF2B5EF4-FFF2-40B4-BE49-F238E27FC236}">
                <a16:creationId xmlns:a16="http://schemas.microsoft.com/office/drawing/2014/main" id="{6F178B4D-ED88-AD71-3AC5-8357E8B7E145}"/>
              </a:ext>
            </a:extLst>
          </p:cNvPr>
          <p:cNvSpPr txBox="1"/>
          <p:nvPr/>
        </p:nvSpPr>
        <p:spPr>
          <a:xfrm>
            <a:off x="9384632" y="705853"/>
            <a:ext cx="2201244" cy="584775"/>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8 : tuiles / briques</a:t>
            </a:r>
          </a:p>
          <a:p>
            <a:r>
              <a:rPr lang="fr-BE" sz="1600" b="1" dirty="0">
                <a:latin typeface="Biome Light" panose="020B0303030204020804" pitchFamily="34" charset="0"/>
                <a:cs typeface="Biome Light" panose="020B0303030204020804" pitchFamily="34" charset="0"/>
              </a:rPr>
              <a:t>29 : maison détruite</a:t>
            </a:r>
          </a:p>
        </p:txBody>
      </p:sp>
      <p:pic>
        <p:nvPicPr>
          <p:cNvPr id="6" name="Graphique 5" descr="Carte à jouer avec un remplissage uni">
            <a:extLst>
              <a:ext uri="{FF2B5EF4-FFF2-40B4-BE49-F238E27FC236}">
                <a16:creationId xmlns:a16="http://schemas.microsoft.com/office/drawing/2014/main" id="{18160DF0-F430-DDBE-1775-B2DCEF5E61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9856" y="705852"/>
            <a:ext cx="584775" cy="584775"/>
          </a:xfrm>
          <a:prstGeom prst="rect">
            <a:avLst/>
          </a:prstGeom>
        </p:spPr>
      </p:pic>
    </p:spTree>
    <p:extLst>
      <p:ext uri="{BB962C8B-B14F-4D97-AF65-F5344CB8AC3E}">
        <p14:creationId xmlns:p14="http://schemas.microsoft.com/office/powerpoint/2010/main" val="350589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931F85-1274-5C4E-8463-D294D6D9E11B}"/>
              </a:ext>
            </a:extLst>
          </p:cNvPr>
          <p:cNvSpPr>
            <a:spLocks noGrp="1"/>
          </p:cNvSpPr>
          <p:nvPr>
            <p:ph type="title"/>
          </p:nvPr>
        </p:nvSpPr>
        <p:spPr>
          <a:xfrm>
            <a:off x="5297762" y="329184"/>
            <a:ext cx="6251110" cy="1783080"/>
          </a:xfrm>
        </p:spPr>
        <p:txBody>
          <a:bodyPr vert="horz" lIns="91440" tIns="45720" rIns="91440" bIns="45720" rtlCol="0" anchor="b">
            <a:normAutofit/>
          </a:bodyPr>
          <a:lstStyle/>
          <a:p>
            <a:br>
              <a:rPr lang="en-US" sz="5400"/>
            </a:br>
            <a:r>
              <a:rPr lang="en-US" sz="4000">
                <a:latin typeface="Amasis MT Pro Medium" panose="02040604050005020304" pitchFamily="18" charset="0"/>
              </a:rPr>
              <a:t>Couvreur(se)</a:t>
            </a:r>
          </a:p>
        </p:txBody>
      </p:sp>
      <p:pic>
        <p:nvPicPr>
          <p:cNvPr id="10" name="Image 9" descr="Une image contenant dessin, roue, hiver&#10;&#10;Description générée automatiquement">
            <a:extLst>
              <a:ext uri="{FF2B5EF4-FFF2-40B4-BE49-F238E27FC236}">
                <a16:creationId xmlns:a16="http://schemas.microsoft.com/office/drawing/2014/main" id="{BD5000D6-84F1-590C-CE7B-CCD53D4E1ACF}"/>
              </a:ext>
            </a:extLst>
          </p:cNvPr>
          <p:cNvPicPr>
            <a:picLocks noChangeAspect="1"/>
          </p:cNvPicPr>
          <p:nvPr/>
        </p:nvPicPr>
        <p:blipFill>
          <a:blip r:embed="rId2">
            <a:extLst>
              <a:ext uri="{28A0092B-C50C-407E-A947-70E740481C1C}">
                <a14:useLocalDpi xmlns:a14="http://schemas.microsoft.com/office/drawing/2010/main" val="0"/>
              </a:ext>
            </a:extLst>
          </a:blip>
          <a:srcRect l="760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285FF1F-82B9-3E53-F2BD-B1473FE47B8F}"/>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a:p>
        </p:txBody>
      </p:sp>
      <p:pic>
        <p:nvPicPr>
          <p:cNvPr id="14" name="Image 13" descr="Une image contenant conception, lampe, illustration, art&#10;&#10;Description générée automatiquement">
            <a:extLst>
              <a:ext uri="{FF2B5EF4-FFF2-40B4-BE49-F238E27FC236}">
                <a16:creationId xmlns:a16="http://schemas.microsoft.com/office/drawing/2014/main" id="{8C5A2219-C81D-B2C4-BA49-ED5BE459A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384" y="4485132"/>
            <a:ext cx="2180664" cy="1850899"/>
          </a:xfrm>
          <a:prstGeom prst="rect">
            <a:avLst/>
          </a:prstGeom>
        </p:spPr>
      </p:pic>
      <p:graphicFrame>
        <p:nvGraphicFramePr>
          <p:cNvPr id="3" name="Tableau 2">
            <a:extLst>
              <a:ext uri="{FF2B5EF4-FFF2-40B4-BE49-F238E27FC236}">
                <a16:creationId xmlns:a16="http://schemas.microsoft.com/office/drawing/2014/main" id="{3C3D6919-0837-CF2A-6EF0-21AB35E73B1B}"/>
              </a:ext>
            </a:extLst>
          </p:cNvPr>
          <p:cNvGraphicFramePr>
            <a:graphicFrameLocks noGrp="1"/>
          </p:cNvGraphicFramePr>
          <p:nvPr>
            <p:extLst>
              <p:ext uri="{D42A27DB-BD31-4B8C-83A1-F6EECF244321}">
                <p14:modId xmlns:p14="http://schemas.microsoft.com/office/powerpoint/2010/main" val="3617438749"/>
              </p:ext>
            </p:extLst>
          </p:nvPr>
        </p:nvGraphicFramePr>
        <p:xfrm>
          <a:off x="5297761" y="2227326"/>
          <a:ext cx="5733462" cy="2403348"/>
        </p:xfrm>
        <a:graphic>
          <a:graphicData uri="http://schemas.openxmlformats.org/drawingml/2006/table">
            <a:tbl>
              <a:tblPr/>
              <a:tblGrid>
                <a:gridCol w="5733462">
                  <a:extLst>
                    <a:ext uri="{9D8B030D-6E8A-4147-A177-3AD203B41FA5}">
                      <a16:colId xmlns:a16="http://schemas.microsoft.com/office/drawing/2014/main" val="1176859106"/>
                    </a:ext>
                  </a:extLst>
                </a:gridCol>
              </a:tblGrid>
              <a:tr h="2403348">
                <a:tc>
                  <a:txBody>
                    <a:bodyPr/>
                    <a:lstStyle/>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Les couvreurs peuvent jouer un rôle dans la réalisation des ODD en installant des toitures qui améliorent l'efficacité énergétique des bâtiments (ODD 7) et en utilisant des matériaux durables pour réduire l'impact environnemental (ODD 12). </a:t>
                      </a:r>
                    </a:p>
                    <a:p>
                      <a:pPr algn="just" fontAlgn="b"/>
                      <a:endParaRPr lang="fr-BE" sz="1600" b="0" i="0" u="none" strike="noStrike" dirty="0">
                        <a:solidFill>
                          <a:srgbClr val="000000"/>
                        </a:solidFill>
                        <a:effectLst/>
                        <a:latin typeface="Biome Light" panose="020B0303030204020804" pitchFamily="34" charset="0"/>
                        <a:cs typeface="Biome Light" panose="020B0303030204020804" pitchFamily="34" charset="0"/>
                      </a:endParaRPr>
                    </a:p>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Leur travail peut contribuer à la construction de villes et de communautés durables (ODD 11).</a:t>
                      </a:r>
                    </a:p>
                  </a:txBody>
                  <a:tcPr marL="6350" marR="6350" marT="6350" anchor="b">
                    <a:lnL>
                      <a:noFill/>
                    </a:lnL>
                    <a:lnR>
                      <a:noFill/>
                    </a:lnR>
                    <a:lnT>
                      <a:noFill/>
                    </a:lnT>
                    <a:lnB>
                      <a:noFill/>
                    </a:lnB>
                    <a:noFill/>
                  </a:tcPr>
                </a:tc>
                <a:extLst>
                  <a:ext uri="{0D108BD9-81ED-4DB2-BD59-A6C34878D82A}">
                    <a16:rowId xmlns:a16="http://schemas.microsoft.com/office/drawing/2014/main" val="1288651720"/>
                  </a:ext>
                </a:extLst>
              </a:tr>
            </a:tbl>
          </a:graphicData>
        </a:graphic>
      </p:graphicFrame>
      <p:sp>
        <p:nvSpPr>
          <p:cNvPr id="7" name="ZoneTexte 6">
            <a:extLst>
              <a:ext uri="{FF2B5EF4-FFF2-40B4-BE49-F238E27FC236}">
                <a16:creationId xmlns:a16="http://schemas.microsoft.com/office/drawing/2014/main" id="{962A3D4B-2259-B78F-79D0-0921AAF08B0D}"/>
              </a:ext>
            </a:extLst>
          </p:cNvPr>
          <p:cNvSpPr txBox="1"/>
          <p:nvPr/>
        </p:nvSpPr>
        <p:spPr>
          <a:xfrm>
            <a:off x="9384632" y="705853"/>
            <a:ext cx="2201244" cy="584775"/>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8 : tuiles / briques</a:t>
            </a:r>
          </a:p>
          <a:p>
            <a:r>
              <a:rPr lang="fr-BE" sz="1600" b="1" dirty="0">
                <a:latin typeface="Biome Light" panose="020B0303030204020804" pitchFamily="34" charset="0"/>
                <a:cs typeface="Biome Light" panose="020B0303030204020804" pitchFamily="34" charset="0"/>
              </a:rPr>
              <a:t>29 : maison détruite</a:t>
            </a:r>
          </a:p>
        </p:txBody>
      </p:sp>
      <p:pic>
        <p:nvPicPr>
          <p:cNvPr id="8" name="Graphique 7" descr="Carte à jouer avec un remplissage uni">
            <a:extLst>
              <a:ext uri="{FF2B5EF4-FFF2-40B4-BE49-F238E27FC236}">
                <a16:creationId xmlns:a16="http://schemas.microsoft.com/office/drawing/2014/main" id="{54BDEAAC-9875-2022-86D1-C22D129B55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9856" y="705852"/>
            <a:ext cx="584775" cy="584775"/>
          </a:xfrm>
          <a:prstGeom prst="rect">
            <a:avLst/>
          </a:prstGeom>
        </p:spPr>
      </p:pic>
    </p:spTree>
    <p:extLst>
      <p:ext uri="{BB962C8B-B14F-4D97-AF65-F5344CB8AC3E}">
        <p14:creationId xmlns:p14="http://schemas.microsoft.com/office/powerpoint/2010/main" val="138895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8CAFB2-7269-8A8E-892A-B2E937CCBDD5}"/>
              </a:ext>
            </a:extLst>
          </p:cNvPr>
          <p:cNvSpPr>
            <a:spLocks noGrp="1"/>
          </p:cNvSpPr>
          <p:nvPr>
            <p:ph type="title"/>
          </p:nvPr>
        </p:nvSpPr>
        <p:spPr>
          <a:xfrm>
            <a:off x="80609" y="903410"/>
            <a:ext cx="9707911" cy="739881"/>
          </a:xfrm>
        </p:spPr>
        <p:txBody>
          <a:bodyPr vert="horz" lIns="91440" tIns="45720" rIns="91440" bIns="45720" rtlCol="0" anchor="b">
            <a:normAutofit/>
          </a:bodyPr>
          <a:lstStyle/>
          <a:p>
            <a:pPr algn="ctr"/>
            <a:r>
              <a:rPr lang="en-US" sz="3600" dirty="0" err="1">
                <a:latin typeface="Amasis MT Pro Medium" panose="02040604050005020304" pitchFamily="18" charset="0"/>
              </a:rPr>
              <a:t>Technicien</a:t>
            </a:r>
            <a:r>
              <a:rPr lang="en-US" sz="3600" dirty="0">
                <a:latin typeface="Amasis MT Pro Medium" panose="02040604050005020304" pitchFamily="18" charset="0"/>
              </a:rPr>
              <a:t>(ne) </a:t>
            </a:r>
            <a:r>
              <a:rPr lang="en-US" sz="3600" dirty="0" err="1">
                <a:latin typeface="Amasis MT Pro Medium" panose="02040604050005020304" pitchFamily="18" charset="0"/>
              </a:rPr>
              <a:t>en</a:t>
            </a:r>
            <a:r>
              <a:rPr lang="en-US" sz="3600" dirty="0">
                <a:latin typeface="Amasis MT Pro Medium" panose="02040604050005020304" pitchFamily="18" charset="0"/>
              </a:rPr>
              <a:t> </a:t>
            </a:r>
            <a:r>
              <a:rPr lang="en-US" sz="3600" dirty="0" err="1">
                <a:latin typeface="Amasis MT Pro Medium" panose="02040604050005020304" pitchFamily="18" charset="0"/>
              </a:rPr>
              <a:t>énergies</a:t>
            </a:r>
            <a:r>
              <a:rPr lang="en-US" sz="3600" dirty="0">
                <a:latin typeface="Amasis MT Pro Medium" panose="02040604050005020304" pitchFamily="18" charset="0"/>
              </a:rPr>
              <a:t> </a:t>
            </a:r>
            <a:r>
              <a:rPr lang="en-US" sz="3600" dirty="0" err="1">
                <a:latin typeface="Amasis MT Pro Medium" panose="02040604050005020304" pitchFamily="18" charset="0"/>
              </a:rPr>
              <a:t>renouvelables</a:t>
            </a:r>
            <a:endParaRPr lang="en-US" sz="3600" dirty="0">
              <a:latin typeface="Amasis MT Pro Medium" panose="02040604050005020304" pitchFamily="18" charset="0"/>
            </a:endParaRPr>
          </a:p>
        </p:txBody>
      </p:sp>
      <p:pic>
        <p:nvPicPr>
          <p:cNvPr id="10" name="Image 9" descr="Une image contenant roue&#10;&#10;Description générée automatiquement">
            <a:extLst>
              <a:ext uri="{FF2B5EF4-FFF2-40B4-BE49-F238E27FC236}">
                <a16:creationId xmlns:a16="http://schemas.microsoft.com/office/drawing/2014/main" id="{B7E439D1-9162-6E2E-2356-00D12AE6B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565" y="1829117"/>
            <a:ext cx="2257202" cy="3092055"/>
          </a:xfrm>
          <a:prstGeom prst="rect">
            <a:avLst/>
          </a:prstGeom>
        </p:spPr>
      </p:pic>
      <p:pic>
        <p:nvPicPr>
          <p:cNvPr id="6" name="Image 5" descr="Une image contenant maison, roue&#10;&#10;Description générée automatiquement">
            <a:extLst>
              <a:ext uri="{FF2B5EF4-FFF2-40B4-BE49-F238E27FC236}">
                <a16:creationId xmlns:a16="http://schemas.microsoft.com/office/drawing/2014/main" id="{67414A31-F892-0B58-85AF-667EE099D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10" y="1827407"/>
            <a:ext cx="2344183" cy="3178551"/>
          </a:xfrm>
          <a:prstGeom prst="rect">
            <a:avLst/>
          </a:prstGeom>
        </p:spPr>
      </p:pic>
      <p:pic>
        <p:nvPicPr>
          <p:cNvPr id="8" name="Image 7" descr="Une image contenant roue&#10;&#10;Description générée automatiquement avec une confiance moyenne">
            <a:extLst>
              <a:ext uri="{FF2B5EF4-FFF2-40B4-BE49-F238E27FC236}">
                <a16:creationId xmlns:a16="http://schemas.microsoft.com/office/drawing/2014/main" id="{1B2D43FA-43F9-2CFB-D09C-D9EF38903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139" y="1846041"/>
            <a:ext cx="2267911" cy="3075131"/>
          </a:xfrm>
          <a:prstGeom prst="rect">
            <a:avLst/>
          </a:prstGeom>
        </p:spPr>
      </p:pic>
      <p:pic>
        <p:nvPicPr>
          <p:cNvPr id="4" name="Image 3" descr="Une image contenant capture d’écran, cellule solaire, solaire&#10;&#10;Description générée automatiquement">
            <a:extLst>
              <a:ext uri="{FF2B5EF4-FFF2-40B4-BE49-F238E27FC236}">
                <a16:creationId xmlns:a16="http://schemas.microsoft.com/office/drawing/2014/main" id="{27B157FE-C816-F2F7-6E6D-CDDF8187F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9110" y="5298280"/>
            <a:ext cx="2429660" cy="1208755"/>
          </a:xfrm>
          <a:prstGeom prst="rect">
            <a:avLst/>
          </a:prstGeom>
        </p:spPr>
      </p:pic>
      <p:graphicFrame>
        <p:nvGraphicFramePr>
          <p:cNvPr id="11" name="Tableau 10">
            <a:extLst>
              <a:ext uri="{FF2B5EF4-FFF2-40B4-BE49-F238E27FC236}">
                <a16:creationId xmlns:a16="http://schemas.microsoft.com/office/drawing/2014/main" id="{8123202B-8A4D-5135-AF74-5BBA42D95734}"/>
              </a:ext>
            </a:extLst>
          </p:cNvPr>
          <p:cNvGraphicFramePr>
            <a:graphicFrameLocks noGrp="1"/>
          </p:cNvGraphicFramePr>
          <p:nvPr>
            <p:extLst>
              <p:ext uri="{D42A27DB-BD31-4B8C-83A1-F6EECF244321}">
                <p14:modId xmlns:p14="http://schemas.microsoft.com/office/powerpoint/2010/main" val="2274901089"/>
              </p:ext>
            </p:extLst>
          </p:nvPr>
        </p:nvGraphicFramePr>
        <p:xfrm>
          <a:off x="1136612" y="5071424"/>
          <a:ext cx="6808746" cy="1466850"/>
        </p:xfrm>
        <a:graphic>
          <a:graphicData uri="http://schemas.openxmlformats.org/drawingml/2006/table">
            <a:tbl>
              <a:tblPr/>
              <a:tblGrid>
                <a:gridCol w="6808746">
                  <a:extLst>
                    <a:ext uri="{9D8B030D-6E8A-4147-A177-3AD203B41FA5}">
                      <a16:colId xmlns:a16="http://schemas.microsoft.com/office/drawing/2014/main" val="4161824400"/>
                    </a:ext>
                  </a:extLst>
                </a:gridCol>
              </a:tblGrid>
              <a:tr h="1466850">
                <a:tc>
                  <a:txBody>
                    <a:bodyPr/>
                    <a:lstStyle/>
                    <a:p>
                      <a:pPr algn="just" fontAlgn="b"/>
                      <a:r>
                        <a:rPr lang="fr-BE" sz="1600" b="0" i="0" u="none" strike="noStrike" dirty="0">
                          <a:solidFill>
                            <a:srgbClr val="000000"/>
                          </a:solidFill>
                          <a:effectLst/>
                          <a:latin typeface="Biome Light" panose="020B0303030204020804" pitchFamily="34" charset="0"/>
                          <a:cs typeface="Biome Light" panose="020B0303030204020804" pitchFamily="34" charset="0"/>
                        </a:rPr>
                        <a:t>Les techniciens en énergies renouvelables sont essentiels pour atteindre des ODD en installant et en maintenant des systèmes d'énergie propre (ODD 7). Leur travail contribue à réduire les émissions de gaz à effet de serre (ODD 13) et favorise l'accès à une énergie abordable et durable pour tous.</a:t>
                      </a:r>
                    </a:p>
                  </a:txBody>
                  <a:tcPr marL="6350" marR="6350" marT="6350" anchor="b">
                    <a:lnL>
                      <a:noFill/>
                    </a:lnL>
                    <a:lnR>
                      <a:noFill/>
                    </a:lnR>
                    <a:lnT>
                      <a:noFill/>
                    </a:lnT>
                    <a:lnB>
                      <a:noFill/>
                    </a:lnB>
                    <a:noFill/>
                  </a:tcPr>
                </a:tc>
                <a:extLst>
                  <a:ext uri="{0D108BD9-81ED-4DB2-BD59-A6C34878D82A}">
                    <a16:rowId xmlns:a16="http://schemas.microsoft.com/office/drawing/2014/main" val="959771228"/>
                  </a:ext>
                </a:extLst>
              </a:tr>
            </a:tbl>
          </a:graphicData>
        </a:graphic>
      </p:graphicFrame>
      <p:sp>
        <p:nvSpPr>
          <p:cNvPr id="7" name="ZoneTexte 6">
            <a:extLst>
              <a:ext uri="{FF2B5EF4-FFF2-40B4-BE49-F238E27FC236}">
                <a16:creationId xmlns:a16="http://schemas.microsoft.com/office/drawing/2014/main" id="{1EC60CB7-5D4B-06C3-0B49-BD2E0945564F}"/>
              </a:ext>
            </a:extLst>
          </p:cNvPr>
          <p:cNvSpPr txBox="1"/>
          <p:nvPr/>
        </p:nvSpPr>
        <p:spPr>
          <a:xfrm>
            <a:off x="8112037" y="178969"/>
            <a:ext cx="4079963" cy="830997"/>
          </a:xfrm>
          <a:prstGeom prst="rect">
            <a:avLst/>
          </a:prstGeom>
          <a:noFill/>
        </p:spPr>
        <p:txBody>
          <a:bodyPr wrap="none" rtlCol="0">
            <a:spAutoFit/>
          </a:bodyPr>
          <a:lstStyle/>
          <a:p>
            <a:r>
              <a:rPr lang="fr-BE" sz="1600" b="1" dirty="0">
                <a:latin typeface="Biome Light" panose="020B0303030204020804" pitchFamily="34" charset="0"/>
                <a:cs typeface="Biome Light" panose="020B0303030204020804" pitchFamily="34" charset="0"/>
              </a:rPr>
              <a:t>5 : technicien photovoltaïque</a:t>
            </a:r>
          </a:p>
          <a:p>
            <a:r>
              <a:rPr lang="fr-BE" sz="1600" b="1" dirty="0">
                <a:latin typeface="Biome Light" panose="020B0303030204020804" pitchFamily="34" charset="0"/>
                <a:cs typeface="Biome Light" panose="020B0303030204020804" pitchFamily="34" charset="0"/>
              </a:rPr>
              <a:t>9 : panneaux photovoltaïques</a:t>
            </a:r>
          </a:p>
          <a:p>
            <a:r>
              <a:rPr lang="fr-BE" sz="1600" b="1" dirty="0">
                <a:latin typeface="Biome Light" panose="020B0303030204020804" pitchFamily="34" charset="0"/>
                <a:cs typeface="Biome Light" panose="020B0303030204020804" pitchFamily="34" charset="0"/>
              </a:rPr>
              <a:t>37, 46 : maison avec panneaux solaires</a:t>
            </a:r>
          </a:p>
        </p:txBody>
      </p:sp>
      <p:pic>
        <p:nvPicPr>
          <p:cNvPr id="9" name="Graphique 8" descr="Carte à jouer avec un remplissage uni">
            <a:extLst>
              <a:ext uri="{FF2B5EF4-FFF2-40B4-BE49-F238E27FC236}">
                <a16:creationId xmlns:a16="http://schemas.microsoft.com/office/drawing/2014/main" id="{90393219-7C11-81C0-D17E-C465D4B837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27262" y="279582"/>
            <a:ext cx="584775" cy="584775"/>
          </a:xfrm>
          <a:prstGeom prst="rect">
            <a:avLst/>
          </a:prstGeom>
        </p:spPr>
      </p:pic>
    </p:spTree>
    <p:extLst>
      <p:ext uri="{BB962C8B-B14F-4D97-AF65-F5344CB8AC3E}">
        <p14:creationId xmlns:p14="http://schemas.microsoft.com/office/powerpoint/2010/main" val="2328416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BF99FFE5E5AD42BC9B3CCA2CBFC9DF" ma:contentTypeVersion="17" ma:contentTypeDescription="Crée un document." ma:contentTypeScope="" ma:versionID="6f3bf25b9c9e0b5ba2f6ea6079277ba0">
  <xsd:schema xmlns:xsd="http://www.w3.org/2001/XMLSchema" xmlns:xs="http://www.w3.org/2001/XMLSchema" xmlns:p="http://schemas.microsoft.com/office/2006/metadata/properties" xmlns:ns2="ff8e1570-3bb7-4c96-8495-04d9ba44ebd9" xmlns:ns3="6b941345-f1a9-4690-b2c5-e9009e7d441f" targetNamespace="http://schemas.microsoft.com/office/2006/metadata/properties" ma:root="true" ma:fieldsID="6e4c7dd3da9c506c7c40e5c047fc7a36" ns2:_="" ns3:_="">
    <xsd:import namespace="ff8e1570-3bb7-4c96-8495-04d9ba44ebd9"/>
    <xsd:import namespace="6b941345-f1a9-4690-b2c5-e9009e7d441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issurlesite" minOccurs="0"/>
                <xsd:element ref="ns2:Si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e1570-3bb7-4c96-8495-04d9ba44e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b94490d2-2268-4079-9db8-5699c561481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issurlesite" ma:index="23" nillable="true" ma:displayName="Mis sur le site" ma:default="0" ma:format="Dropdown" ma:internalName="Missurlesite">
      <xsd:simpleType>
        <xsd:restriction base="dms:Boolean"/>
      </xsd:simpleType>
    </xsd:element>
    <xsd:element name="Site" ma:index="24" nillable="true" ma:displayName="Site" ma:default="Non" ma:format="Dropdown" ma:internalName="Site">
      <xsd:simpleType>
        <xsd:union memberTypes="dms:Text">
          <xsd:simpleType>
            <xsd:restriction base="dms:Choice">
              <xsd:enumeration value="Oui"/>
              <xsd:enumeration value="N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b941345-f1a9-4690-b2c5-e9009e7d44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90339e-3d6a-4f61-b296-676449688fd6}" ma:internalName="TaxCatchAll" ma:showField="CatchAllData" ma:web="6b941345-f1a9-4690-b2c5-e9009e7d44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941345-f1a9-4690-b2c5-e9009e7d441f" xsi:nil="true"/>
    <lcf76f155ced4ddcb4097134ff3c332f xmlns="ff8e1570-3bb7-4c96-8495-04d9ba44ebd9">
      <Terms xmlns="http://schemas.microsoft.com/office/infopath/2007/PartnerControls"/>
    </lcf76f155ced4ddcb4097134ff3c332f>
    <Missurlesite xmlns="ff8e1570-3bb7-4c96-8495-04d9ba44ebd9">false</Missurlesite>
    <Site xmlns="ff8e1570-3bb7-4c96-8495-04d9ba44ebd9">Non</Site>
  </documentManagement>
</p:properties>
</file>

<file path=customXml/itemProps1.xml><?xml version="1.0" encoding="utf-8"?>
<ds:datastoreItem xmlns:ds="http://schemas.openxmlformats.org/officeDocument/2006/customXml" ds:itemID="{64C13D18-EFF5-4F91-9F2F-AB9716E5F64F}">
  <ds:schemaRefs>
    <ds:schemaRef ds:uri="http://schemas.microsoft.com/sharepoint/v3/contenttype/forms"/>
  </ds:schemaRefs>
</ds:datastoreItem>
</file>

<file path=customXml/itemProps2.xml><?xml version="1.0" encoding="utf-8"?>
<ds:datastoreItem xmlns:ds="http://schemas.openxmlformats.org/officeDocument/2006/customXml" ds:itemID="{84B349EE-5026-4C7E-AEC5-AFDDAEDE89CD}"/>
</file>

<file path=customXml/itemProps3.xml><?xml version="1.0" encoding="utf-8"?>
<ds:datastoreItem xmlns:ds="http://schemas.openxmlformats.org/officeDocument/2006/customXml" ds:itemID="{538894D0-D0BC-40C4-AAC0-CF50BABA2028}">
  <ds:schemaRefs>
    <ds:schemaRef ds:uri="http://schemas.openxmlformats.org/package/2006/metadata/core-properties"/>
    <ds:schemaRef ds:uri="http://schemas.microsoft.com/office/2006/documentManagement/types"/>
    <ds:schemaRef ds:uri="http://www.w3.org/XML/1998/namespace"/>
    <ds:schemaRef ds:uri="cf719e61-ad23-4ffb-a624-7da4ce570123"/>
    <ds:schemaRef ds:uri="http://purl.org/dc/elements/1.1/"/>
    <ds:schemaRef ds:uri="http://purl.org/dc/dcmitype/"/>
    <ds:schemaRef ds:uri="http://purl.org/dc/terms/"/>
    <ds:schemaRef ds:uri="http://schemas.microsoft.com/office/infopath/2007/PartnerControls"/>
    <ds:schemaRef ds:uri="da4e8d3a-7aee-40f8-832d-12ff0ba9c92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Grand écran</PresentationFormat>
  <Paragraphs>131</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Planet’Land</vt:lpstr>
      <vt:lpstr>Pour commencer,  qui sommes-nous?</vt:lpstr>
      <vt:lpstr>Des métiers pour ta planète !</vt:lpstr>
      <vt:lpstr>Présentation PowerPoint</vt:lpstr>
      <vt:lpstr>Présentation PowerPoint</vt:lpstr>
      <vt:lpstr>Les métiers</vt:lpstr>
      <vt:lpstr> Maçon(ne)</vt:lpstr>
      <vt:lpstr> Couvreur(se)</vt:lpstr>
      <vt:lpstr>Technicien(ne) en énergies renouvelables</vt:lpstr>
      <vt:lpstr>Technicien(ne) de laboratoire</vt:lpstr>
      <vt:lpstr>Agent d’entretien en parcs et jardins</vt:lpstr>
      <vt:lpstr>Conducteur(rice) de machines agricoles</vt:lpstr>
      <vt:lpstr>Horticulteur(rice) -  maraîcher(ère)</vt:lpstr>
      <vt:lpstr>Electricien(ne) de maintenance</vt:lpstr>
      <vt:lpstr>Opérateur(rice) de production en industrie alimentaire</vt:lpstr>
      <vt:lpstr>Menuisier(ère) de chantier d’extérieur</vt:lpstr>
      <vt:lpstr>Trieur(se) de déchets</vt:lpstr>
      <vt:lpstr>Mécanicien(ne) en cycles</vt:lpstr>
      <vt:lpstr>Développement durable</vt:lpstr>
      <vt:lpstr>Introduction au tri, à la récupération et à la valorisation des déchets</vt:lpstr>
      <vt:lpstr>Introduction au circuit-court et à la production/ consommation locale</vt:lpstr>
      <vt:lpstr>Introduction aux énergies renouvelables</vt:lpstr>
      <vt:lpstr>Mini-Série  “Des héros pour ta planète”</vt:lpstr>
      <vt:lpstr>Contacts</vt:lpstr>
    </vt:vector>
  </TitlesOfParts>
  <Company>LeForem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Planet’Land</dc:title>
  <dc:creator>DURAY Kelly</dc:creator>
  <cp:lastModifiedBy>aurore.bisconti@cfwb.be</cp:lastModifiedBy>
  <cp:revision>15</cp:revision>
  <dcterms:created xsi:type="dcterms:W3CDTF">2024-11-20T08:50:34Z</dcterms:created>
  <dcterms:modified xsi:type="dcterms:W3CDTF">2024-11-22T11:03:35Z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0x0101004CBF99FFE5E5AD42BC9B3CCA2CBFC9DF</vt:lpwstr>
  </property>
  <property fmtid="{D5CDD505-2E9C-101B-9397-08002B2CF9AE}" pid="3" name="MediaServiceImageTags">
    <vt:lpwstr/>
  </property>
</Properties>
</file>