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etropolis" panose="020B0604020202020204" charset="0"/>
      <p:regular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Bold" panose="00000800000000000000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‹N°›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38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Ajouter les images des perso du jeu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Reprendre le nonagone et mettre en avant les leviers concernés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18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1118" y="-181482"/>
            <a:ext cx="18690237" cy="10649963"/>
          </a:xfrm>
          <a:custGeom>
            <a:avLst/>
            <a:gdLst/>
            <a:ahLst/>
            <a:cxnLst/>
            <a:rect l="l" t="t" r="r" b="b"/>
            <a:pathLst>
              <a:path w="18690237" h="10649963">
                <a:moveTo>
                  <a:pt x="0" y="0"/>
                </a:moveTo>
                <a:lnTo>
                  <a:pt x="18690236" y="0"/>
                </a:lnTo>
                <a:lnTo>
                  <a:pt x="18690236" y="10649964"/>
                </a:lnTo>
                <a:lnTo>
                  <a:pt x="0" y="10649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50" r="-65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521086" y="152087"/>
            <a:ext cx="1666600" cy="1199952"/>
          </a:xfrm>
          <a:custGeom>
            <a:avLst/>
            <a:gdLst/>
            <a:ahLst/>
            <a:cxnLst/>
            <a:rect l="l" t="t" r="r" b="b"/>
            <a:pathLst>
              <a:path w="1666600" h="1199952">
                <a:moveTo>
                  <a:pt x="0" y="0"/>
                </a:moveTo>
                <a:lnTo>
                  <a:pt x="1666599" y="0"/>
                </a:lnTo>
                <a:lnTo>
                  <a:pt x="1666599" y="1199952"/>
                </a:lnTo>
                <a:lnTo>
                  <a:pt x="0" y="11999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96172" y="475015"/>
            <a:ext cx="17047267" cy="1104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33"/>
              </a:lnSpc>
            </a:pPr>
            <a:r>
              <a:rPr lang="en-US" sz="8233">
                <a:solidFill>
                  <a:srgbClr val="E0D39E"/>
                </a:solidFill>
                <a:latin typeface="Metropolis"/>
                <a:ea typeface="Metropolis"/>
                <a:cs typeface="Metropolis"/>
                <a:sym typeface="Metropolis"/>
              </a:rPr>
              <a:t>MYSTÈRE SOUS LES MERS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7800" y="616921"/>
            <a:ext cx="356744" cy="9167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34"/>
              </a:lnSpc>
            </a:pPr>
            <a:r>
              <a:rPr lang="en-US" sz="6534">
                <a:solidFill>
                  <a:srgbClr val="E0D39E"/>
                </a:solidFill>
                <a:latin typeface="Metropolis"/>
                <a:ea typeface="Metropolis"/>
                <a:cs typeface="Metropolis"/>
                <a:sym typeface="Metropolis"/>
              </a:rPr>
              <a:t>ESCAPE</a:t>
            </a:r>
          </a:p>
          <a:p>
            <a:pPr algn="l">
              <a:lnSpc>
                <a:spcPts val="6534"/>
              </a:lnSpc>
            </a:pPr>
            <a:r>
              <a:rPr lang="en-US" sz="6534">
                <a:solidFill>
                  <a:srgbClr val="E0D39E"/>
                </a:solidFill>
                <a:latin typeface="Metropolis"/>
                <a:ea typeface="Metropolis"/>
                <a:cs typeface="Metropolis"/>
                <a:sym typeface="Metropolis"/>
              </a:rPr>
              <a:t> GAME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1611" y="9382125"/>
            <a:ext cx="17047267" cy="962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34"/>
              </a:lnSpc>
            </a:pPr>
            <a:r>
              <a:rPr lang="en-US" sz="7134">
                <a:solidFill>
                  <a:srgbClr val="E0D39E"/>
                </a:solidFill>
                <a:latin typeface="Metropolis"/>
                <a:ea typeface="Metropolis"/>
                <a:cs typeface="Metropolis"/>
                <a:sym typeface="Metropolis"/>
              </a:rPr>
              <a:t>DÉBRIEFING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18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1118" y="-181482"/>
            <a:ext cx="18690237" cy="10649963"/>
            <a:chOff x="0" y="0"/>
            <a:chExt cx="24920315" cy="14199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20315" cy="14199951"/>
            </a:xfrm>
            <a:custGeom>
              <a:avLst/>
              <a:gdLst/>
              <a:ahLst/>
              <a:cxnLst/>
              <a:rect l="l" t="t" r="r" b="b"/>
              <a:pathLst>
                <a:path w="24920315" h="14199951">
                  <a:moveTo>
                    <a:pt x="0" y="0"/>
                  </a:moveTo>
                  <a:lnTo>
                    <a:pt x="24920315" y="0"/>
                  </a:lnTo>
                  <a:lnTo>
                    <a:pt x="24920315" y="14199951"/>
                  </a:lnTo>
                  <a:lnTo>
                    <a:pt x="0" y="14199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50" r="-650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639758" y="916058"/>
              <a:ext cx="21640800" cy="12442870"/>
              <a:chOff x="0" y="0"/>
              <a:chExt cx="4274726" cy="245785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726" cy="245785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457851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457851"/>
                    </a:lnTo>
                    <a:lnTo>
                      <a:pt x="0" y="2457851"/>
                    </a:lnTo>
                    <a:close/>
                  </a:path>
                </a:pathLst>
              </a:custGeom>
              <a:solidFill>
                <a:srgbClr val="266E7C">
                  <a:alpha val="64706"/>
                </a:srgbClr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274726" cy="24959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3780789" y="4808815"/>
            <a:ext cx="4954272" cy="3861280"/>
            <a:chOff x="0" y="0"/>
            <a:chExt cx="6605696" cy="5148373"/>
          </a:xfrm>
        </p:grpSpPr>
        <p:sp>
          <p:nvSpPr>
            <p:cNvPr id="8" name="TextBox 8"/>
            <p:cNvSpPr txBox="1"/>
            <p:nvPr/>
          </p:nvSpPr>
          <p:spPr>
            <a:xfrm>
              <a:off x="0" y="2457878"/>
              <a:ext cx="6605696" cy="2690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8"/>
                </a:lnSpc>
              </a:pPr>
              <a:r>
                <a:rPr lang="en-US" sz="3806" b="1" spc="83">
                  <a:solidFill>
                    <a:srgbClr val="E0D3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 profils de joueurs et joueuses (Richard Bartle)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494589" y="0"/>
              <a:ext cx="1652351" cy="1652351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0D39E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2494589" y="-103634"/>
              <a:ext cx="1652351" cy="1573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10047"/>
                </a:lnSpc>
                <a:spcBef>
                  <a:spcPct val="0"/>
                </a:spcBef>
              </a:pPr>
              <a:r>
                <a:rPr lang="en-US" sz="6399" b="1" u="none" spc="140">
                  <a:solidFill>
                    <a:srgbClr val="2A182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52939" y="4808815"/>
            <a:ext cx="4954272" cy="4887598"/>
            <a:chOff x="0" y="0"/>
            <a:chExt cx="6605696" cy="651679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572178"/>
              <a:ext cx="6605696" cy="3944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4200" b="1" spc="92">
                  <a:solidFill>
                    <a:srgbClr val="E0D3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Adaptation des Leviers de motivation de l’Octalysis</a:t>
              </a:r>
            </a:p>
            <a:p>
              <a:pPr algn="ctr">
                <a:lnSpc>
                  <a:spcPts val="4620"/>
                </a:lnSpc>
              </a:pPr>
              <a:r>
                <a:rPr lang="en-US" sz="4200" b="1" spc="92">
                  <a:solidFill>
                    <a:srgbClr val="E0D3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(Yu-Kai Chou)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2476673" y="0"/>
              <a:ext cx="1652351" cy="1652351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0D39E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2476673" y="-103634"/>
              <a:ext cx="1652351" cy="1573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10047"/>
                </a:lnSpc>
                <a:spcBef>
                  <a:spcPct val="0"/>
                </a:spcBef>
              </a:pPr>
              <a:r>
                <a:rPr lang="en-US" sz="6399" b="1" u="none" spc="140">
                  <a:solidFill>
                    <a:srgbClr val="2A1825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025402" y="1143000"/>
            <a:ext cx="8237196" cy="88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  <a:spcBef>
                <a:spcPct val="0"/>
              </a:spcBef>
            </a:pPr>
            <a:r>
              <a:rPr lang="en-US" sz="6534">
                <a:solidFill>
                  <a:srgbClr val="FFFFFF"/>
                </a:solidFill>
                <a:latin typeface="Metropolis"/>
                <a:ea typeface="Metropolis"/>
                <a:cs typeface="Metropolis"/>
                <a:sym typeface="Metropolis"/>
              </a:rPr>
              <a:t>INTRODUCTION THÉORIQUE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39406" y="2495294"/>
            <a:ext cx="13609188" cy="133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6"/>
              </a:lnSpc>
            </a:pPr>
            <a:r>
              <a:rPr lang="en-US" sz="3106" b="1" spc="6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Deux théories sur la gamification et la motivation des joueurs et joueuses pour comprendre les différentes façons dont les personnes interagissent avec les jeux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18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1118" y="-181482"/>
            <a:ext cx="18690237" cy="10649963"/>
            <a:chOff x="0" y="0"/>
            <a:chExt cx="24920315" cy="14199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20315" cy="14199951"/>
            </a:xfrm>
            <a:custGeom>
              <a:avLst/>
              <a:gdLst/>
              <a:ahLst/>
              <a:cxnLst/>
              <a:rect l="l" t="t" r="r" b="b"/>
              <a:pathLst>
                <a:path w="24920315" h="14199951">
                  <a:moveTo>
                    <a:pt x="0" y="0"/>
                  </a:moveTo>
                  <a:lnTo>
                    <a:pt x="24920315" y="0"/>
                  </a:lnTo>
                  <a:lnTo>
                    <a:pt x="24920315" y="14199951"/>
                  </a:lnTo>
                  <a:lnTo>
                    <a:pt x="0" y="14199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50" r="-650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639758" y="916058"/>
              <a:ext cx="21640800" cy="12442870"/>
              <a:chOff x="0" y="0"/>
              <a:chExt cx="4274726" cy="245785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726" cy="245785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457851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457851"/>
                    </a:lnTo>
                    <a:lnTo>
                      <a:pt x="0" y="2457851"/>
                    </a:lnTo>
                    <a:close/>
                  </a:path>
                </a:pathLst>
              </a:custGeom>
              <a:solidFill>
                <a:srgbClr val="266E7C">
                  <a:alpha val="64706"/>
                </a:srgbClr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274726" cy="24959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7123235" y="3617724"/>
            <a:ext cx="4077025" cy="407702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266E7C"/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Les 4 profils de de Bartle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42981" y="6233492"/>
            <a:ext cx="7118766" cy="2687391"/>
            <a:chOff x="0" y="0"/>
            <a:chExt cx="9491688" cy="358318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2197625"/>
              <a:ext cx="4453120" cy="1385562"/>
              <a:chOff x="0" y="0"/>
              <a:chExt cx="716112" cy="22281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716112" cy="222814"/>
              </a:xfrm>
              <a:custGeom>
                <a:avLst/>
                <a:gdLst/>
                <a:ahLst/>
                <a:cxnLst/>
                <a:rect l="l" t="t" r="r" b="b"/>
                <a:pathLst>
                  <a:path w="716112" h="222814">
                    <a:moveTo>
                      <a:pt x="512912" y="0"/>
                    </a:moveTo>
                    <a:cubicBezTo>
                      <a:pt x="625136" y="0"/>
                      <a:pt x="716112" y="49879"/>
                      <a:pt x="716112" y="111407"/>
                    </a:cubicBezTo>
                    <a:cubicBezTo>
                      <a:pt x="716112" y="172935"/>
                      <a:pt x="625136" y="222814"/>
                      <a:pt x="512912" y="222814"/>
                    </a:cubicBezTo>
                    <a:lnTo>
                      <a:pt x="203200" y="222814"/>
                    </a:lnTo>
                    <a:cubicBezTo>
                      <a:pt x="90976" y="222814"/>
                      <a:pt x="0" y="172935"/>
                      <a:pt x="0" y="111407"/>
                    </a:cubicBezTo>
                    <a:cubicBezTo>
                      <a:pt x="0" y="49879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83BEBE"/>
              </a:solidFill>
              <a:ln w="9525" cap="sq">
                <a:solidFill>
                  <a:srgbClr val="FFFFFF"/>
                </a:solidFill>
                <a:prstDash val="sysDot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57150"/>
                <a:ext cx="716112" cy="2799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r>
                  <a:rPr lang="en-US" sz="2199" b="1">
                    <a:solidFill>
                      <a:srgbClr val="266E7C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Les socialisateurs</a:t>
                </a:r>
              </a:p>
            </p:txBody>
          </p:sp>
        </p:grpSp>
        <p:sp>
          <p:nvSpPr>
            <p:cNvPr id="14" name="AutoShape 14"/>
            <p:cNvSpPr/>
            <p:nvPr/>
          </p:nvSpPr>
          <p:spPr>
            <a:xfrm flipH="1">
              <a:off x="4453120" y="1924178"/>
              <a:ext cx="5033780" cy="966229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407373" y="-114300"/>
              <a:ext cx="5509515" cy="1779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78" lvl="1" indent="-237489" algn="l">
                <a:lnSpc>
                  <a:spcPts val="3607"/>
                </a:lnSpc>
                <a:buFont typeface="Arial"/>
                <a:buChar char="•"/>
              </a:pPr>
              <a:r>
                <a:rPr lang="en-US" sz="2199" b="1">
                  <a:solidFill>
                    <a:srgbClr val="E0D3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Communication</a:t>
              </a:r>
            </a:p>
            <a:p>
              <a:pPr marL="474978" lvl="1" indent="-237489" algn="l">
                <a:lnSpc>
                  <a:spcPts val="3607"/>
                </a:lnSpc>
                <a:buFont typeface="Arial"/>
                <a:buChar char="•"/>
              </a:pPr>
              <a:r>
                <a:rPr lang="en-US" sz="2199" b="1">
                  <a:solidFill>
                    <a:srgbClr val="E0D3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Relations</a:t>
              </a:r>
            </a:p>
            <a:p>
              <a:pPr marL="474978" lvl="1" indent="-237489" algn="l">
                <a:lnSpc>
                  <a:spcPts val="3607"/>
                </a:lnSpc>
                <a:buFont typeface="Arial"/>
                <a:buChar char="•"/>
              </a:pPr>
              <a:r>
                <a:rPr lang="en-US" sz="2199" b="1">
                  <a:solidFill>
                    <a:srgbClr val="E0D3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Réseau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30087" y="666750"/>
            <a:ext cx="5693147" cy="4978287"/>
            <a:chOff x="0" y="0"/>
            <a:chExt cx="7590863" cy="6637716"/>
          </a:xfrm>
        </p:grpSpPr>
        <p:grpSp>
          <p:nvGrpSpPr>
            <p:cNvPr id="17" name="Group 17"/>
            <p:cNvGrpSpPr/>
            <p:nvPr/>
          </p:nvGrpSpPr>
          <p:grpSpPr>
            <a:xfrm>
              <a:off x="798317" y="0"/>
              <a:ext cx="4453120" cy="1385562"/>
              <a:chOff x="0" y="0"/>
              <a:chExt cx="716112" cy="22281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16112" cy="222814"/>
              </a:xfrm>
              <a:custGeom>
                <a:avLst/>
                <a:gdLst/>
                <a:ahLst/>
                <a:cxnLst/>
                <a:rect l="l" t="t" r="r" b="b"/>
                <a:pathLst>
                  <a:path w="716112" h="222814">
                    <a:moveTo>
                      <a:pt x="512912" y="0"/>
                    </a:moveTo>
                    <a:cubicBezTo>
                      <a:pt x="625136" y="0"/>
                      <a:pt x="716112" y="49879"/>
                      <a:pt x="716112" y="111407"/>
                    </a:cubicBezTo>
                    <a:cubicBezTo>
                      <a:pt x="716112" y="172935"/>
                      <a:pt x="625136" y="222814"/>
                      <a:pt x="512912" y="222814"/>
                    </a:cubicBezTo>
                    <a:lnTo>
                      <a:pt x="203200" y="222814"/>
                    </a:lnTo>
                    <a:cubicBezTo>
                      <a:pt x="90976" y="222814"/>
                      <a:pt x="0" y="172935"/>
                      <a:pt x="0" y="111407"/>
                    </a:cubicBezTo>
                    <a:cubicBezTo>
                      <a:pt x="0" y="49879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83BEBE"/>
              </a:solidFill>
              <a:ln w="9525" cap="sq">
                <a:solidFill>
                  <a:srgbClr val="FFFFFF"/>
                </a:solidFill>
                <a:prstDash val="sysDot"/>
                <a:miter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57150"/>
                <a:ext cx="716112" cy="2799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r>
                  <a:rPr lang="en-US" sz="2199" b="1">
                    <a:solidFill>
                      <a:srgbClr val="266E7C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Les accomplisseurs</a:t>
                </a:r>
              </a:p>
            </p:txBody>
          </p:sp>
        </p:grpSp>
        <p:sp>
          <p:nvSpPr>
            <p:cNvPr id="20" name="AutoShape 20"/>
            <p:cNvSpPr/>
            <p:nvPr/>
          </p:nvSpPr>
          <p:spPr>
            <a:xfrm flipH="1" flipV="1">
              <a:off x="5251436" y="692781"/>
              <a:ext cx="2315764" cy="5935703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1853016"/>
              <a:ext cx="5544161" cy="2389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78" lvl="1" indent="-237489" algn="l">
                <a:lnSpc>
                  <a:spcPts val="3607"/>
                </a:lnSpc>
                <a:buFont typeface="Arial"/>
                <a:buChar char="•"/>
              </a:pPr>
              <a:r>
                <a:rPr lang="en-US" sz="2199" b="1">
                  <a:solidFill>
                    <a:srgbClr val="E0D3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Gagner des points - niveaux</a:t>
              </a:r>
            </a:p>
            <a:p>
              <a:pPr marL="474978" lvl="1" indent="-237489" algn="l">
                <a:lnSpc>
                  <a:spcPts val="3607"/>
                </a:lnSpc>
                <a:buFont typeface="Arial"/>
                <a:buChar char="•"/>
              </a:pPr>
              <a:r>
                <a:rPr lang="en-US" sz="2199" b="1">
                  <a:solidFill>
                    <a:srgbClr val="E0D3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Indicateurs de succès</a:t>
              </a:r>
            </a:p>
            <a:p>
              <a:pPr marL="474978" lvl="1" indent="-237489" algn="l">
                <a:lnSpc>
                  <a:spcPts val="3607"/>
                </a:lnSpc>
                <a:buFont typeface="Arial"/>
                <a:buChar char="•"/>
              </a:pPr>
              <a:r>
                <a:rPr lang="en-US" sz="2199" b="1">
                  <a:solidFill>
                    <a:srgbClr val="E0D3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Atteinte de buts internes 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161747" y="666750"/>
            <a:ext cx="7925734" cy="2950974"/>
            <a:chOff x="0" y="0"/>
            <a:chExt cx="10567646" cy="3934632"/>
          </a:xfrm>
        </p:grpSpPr>
        <p:grpSp>
          <p:nvGrpSpPr>
            <p:cNvPr id="23" name="Group 23"/>
            <p:cNvGrpSpPr/>
            <p:nvPr/>
          </p:nvGrpSpPr>
          <p:grpSpPr>
            <a:xfrm>
              <a:off x="5578338" y="0"/>
              <a:ext cx="4453120" cy="1385562"/>
              <a:chOff x="0" y="0"/>
              <a:chExt cx="716112" cy="22281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716112" cy="222814"/>
              </a:xfrm>
              <a:custGeom>
                <a:avLst/>
                <a:gdLst/>
                <a:ahLst/>
                <a:cxnLst/>
                <a:rect l="l" t="t" r="r" b="b"/>
                <a:pathLst>
                  <a:path w="716112" h="222814">
                    <a:moveTo>
                      <a:pt x="512912" y="0"/>
                    </a:moveTo>
                    <a:cubicBezTo>
                      <a:pt x="625136" y="0"/>
                      <a:pt x="716112" y="49879"/>
                      <a:pt x="716112" y="111407"/>
                    </a:cubicBezTo>
                    <a:cubicBezTo>
                      <a:pt x="716112" y="172935"/>
                      <a:pt x="625136" y="222814"/>
                      <a:pt x="512912" y="222814"/>
                    </a:cubicBezTo>
                    <a:lnTo>
                      <a:pt x="203200" y="222814"/>
                    </a:lnTo>
                    <a:cubicBezTo>
                      <a:pt x="90976" y="222814"/>
                      <a:pt x="0" y="172935"/>
                      <a:pt x="0" y="111407"/>
                    </a:cubicBezTo>
                    <a:cubicBezTo>
                      <a:pt x="0" y="49879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83BEBE"/>
              </a:solidFill>
              <a:ln w="9525" cap="sq">
                <a:solidFill>
                  <a:srgbClr val="FFFFFF"/>
                </a:solidFill>
                <a:prstDash val="sysDot"/>
                <a:miter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57150"/>
                <a:ext cx="716112" cy="2799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r>
                  <a:rPr lang="en-US" sz="2199" b="1">
                    <a:solidFill>
                      <a:srgbClr val="266E7C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Les explorateurs</a:t>
                </a:r>
              </a:p>
            </p:txBody>
          </p:sp>
        </p:grpSp>
        <p:sp>
          <p:nvSpPr>
            <p:cNvPr id="26" name="AutoShape 26"/>
            <p:cNvSpPr/>
            <p:nvPr/>
          </p:nvSpPr>
          <p:spPr>
            <a:xfrm flipV="1">
              <a:off x="7825" y="1385562"/>
              <a:ext cx="7797073" cy="2524905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5818504" y="2155282"/>
              <a:ext cx="4749142" cy="1779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78" lvl="1" indent="-237489" algn="l">
                <a:lnSpc>
                  <a:spcPts val="3607"/>
                </a:lnSpc>
                <a:buFont typeface="Arial"/>
                <a:buChar char="•"/>
              </a:pPr>
              <a:r>
                <a:rPr lang="en-US" sz="2199" b="1">
                  <a:solidFill>
                    <a:srgbClr val="E0D3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Nouvelles zones</a:t>
              </a:r>
            </a:p>
            <a:p>
              <a:pPr marL="474978" lvl="1" indent="-237489" algn="l">
                <a:lnSpc>
                  <a:spcPts val="3607"/>
                </a:lnSpc>
                <a:buFont typeface="Arial"/>
                <a:buChar char="•"/>
              </a:pPr>
              <a:r>
                <a:rPr lang="en-US" sz="2199" b="1">
                  <a:solidFill>
                    <a:srgbClr val="E0D3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Nouvelles fonctionnalités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166920" y="5627169"/>
            <a:ext cx="6467225" cy="3293714"/>
            <a:chOff x="0" y="0"/>
            <a:chExt cx="8622967" cy="4391619"/>
          </a:xfrm>
        </p:grpSpPr>
        <p:grpSp>
          <p:nvGrpSpPr>
            <p:cNvPr id="29" name="Group 29"/>
            <p:cNvGrpSpPr/>
            <p:nvPr/>
          </p:nvGrpSpPr>
          <p:grpSpPr>
            <a:xfrm>
              <a:off x="2606699" y="3006057"/>
              <a:ext cx="4453120" cy="1385562"/>
              <a:chOff x="0" y="0"/>
              <a:chExt cx="716112" cy="22281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716112" cy="222814"/>
              </a:xfrm>
              <a:custGeom>
                <a:avLst/>
                <a:gdLst/>
                <a:ahLst/>
                <a:cxnLst/>
                <a:rect l="l" t="t" r="r" b="b"/>
                <a:pathLst>
                  <a:path w="716112" h="222814">
                    <a:moveTo>
                      <a:pt x="512912" y="0"/>
                    </a:moveTo>
                    <a:cubicBezTo>
                      <a:pt x="625136" y="0"/>
                      <a:pt x="716112" y="49879"/>
                      <a:pt x="716112" y="111407"/>
                    </a:cubicBezTo>
                    <a:cubicBezTo>
                      <a:pt x="716112" y="172935"/>
                      <a:pt x="625136" y="222814"/>
                      <a:pt x="512912" y="222814"/>
                    </a:cubicBezTo>
                    <a:lnTo>
                      <a:pt x="203200" y="222814"/>
                    </a:lnTo>
                    <a:cubicBezTo>
                      <a:pt x="90976" y="222814"/>
                      <a:pt x="0" y="172935"/>
                      <a:pt x="0" y="111407"/>
                    </a:cubicBezTo>
                    <a:cubicBezTo>
                      <a:pt x="0" y="49879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83BEBE"/>
              </a:solidFill>
              <a:ln w="9525" cap="sq">
                <a:solidFill>
                  <a:srgbClr val="FFFFFF"/>
                </a:solidFill>
                <a:prstDash val="sysDot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57150"/>
                <a:ext cx="716112" cy="2799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r>
                  <a:rPr lang="en-US" sz="2199" b="1">
                    <a:solidFill>
                      <a:srgbClr val="266E7C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Les combattants</a:t>
                </a:r>
              </a:p>
            </p:txBody>
          </p:sp>
        </p:grpSp>
        <p:sp>
          <p:nvSpPr>
            <p:cNvPr id="32" name="AutoShape 32"/>
            <p:cNvSpPr/>
            <p:nvPr/>
          </p:nvSpPr>
          <p:spPr>
            <a:xfrm>
              <a:off x="20790" y="14592"/>
              <a:ext cx="2585909" cy="3684245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3113452" y="416460"/>
              <a:ext cx="5509515" cy="17791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78" lvl="1" indent="-237489" algn="l">
                <a:lnSpc>
                  <a:spcPts val="3607"/>
                </a:lnSpc>
                <a:buFont typeface="Arial"/>
                <a:buChar char="•"/>
              </a:pPr>
              <a:r>
                <a:rPr lang="en-US" sz="2199" b="1">
                  <a:solidFill>
                    <a:srgbClr val="E0D3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Compétition</a:t>
              </a:r>
            </a:p>
            <a:p>
              <a:pPr marL="474978" lvl="1" indent="-237489" algn="l">
                <a:lnSpc>
                  <a:spcPts val="3607"/>
                </a:lnSpc>
                <a:buFont typeface="Arial"/>
                <a:buChar char="•"/>
              </a:pPr>
              <a:r>
                <a:rPr lang="en-US" sz="2199" b="1">
                  <a:solidFill>
                    <a:srgbClr val="E0D3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Domination par le combat direct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283068" y="5777809"/>
            <a:ext cx="1683092" cy="1683092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58041" r="-35637" b="-8460"/>
              </a:stretch>
            </a:blipFill>
          </p:spPr>
        </p:sp>
      </p:grpSp>
      <p:grpSp>
        <p:nvGrpSpPr>
          <p:cNvPr id="36" name="Group 36"/>
          <p:cNvGrpSpPr/>
          <p:nvPr/>
        </p:nvGrpSpPr>
        <p:grpSpPr>
          <a:xfrm>
            <a:off x="4988459" y="6142998"/>
            <a:ext cx="1697736" cy="1697736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37500" b="-37500"/>
              </a:stretch>
            </a:blipFill>
          </p:spPr>
        </p:sp>
      </p:grpSp>
      <p:grpSp>
        <p:nvGrpSpPr>
          <p:cNvPr id="38" name="Group 38"/>
          <p:cNvGrpSpPr/>
          <p:nvPr/>
        </p:nvGrpSpPr>
        <p:grpSpPr>
          <a:xfrm>
            <a:off x="5746190" y="866111"/>
            <a:ext cx="1668866" cy="1668866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39285" r="-39285"/>
              </a:stretch>
            </a:blipFill>
          </p:spPr>
        </p:sp>
      </p:grpSp>
      <p:sp>
        <p:nvSpPr>
          <p:cNvPr id="40" name="Freeform 40"/>
          <p:cNvSpPr/>
          <p:nvPr/>
        </p:nvSpPr>
        <p:spPr>
          <a:xfrm>
            <a:off x="11200260" y="1028700"/>
            <a:ext cx="2008403" cy="938928"/>
          </a:xfrm>
          <a:custGeom>
            <a:avLst/>
            <a:gdLst/>
            <a:ahLst/>
            <a:cxnLst/>
            <a:rect l="l" t="t" r="r" b="b"/>
            <a:pathLst>
              <a:path w="2008403" h="938928">
                <a:moveTo>
                  <a:pt x="0" y="0"/>
                </a:moveTo>
                <a:lnTo>
                  <a:pt x="2008402" y="0"/>
                </a:lnTo>
                <a:lnTo>
                  <a:pt x="2008402" y="938928"/>
                </a:lnTo>
                <a:lnTo>
                  <a:pt x="0" y="9389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18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1118" y="-181482"/>
            <a:ext cx="18690237" cy="10649963"/>
            <a:chOff x="0" y="0"/>
            <a:chExt cx="24920315" cy="14199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20315" cy="14199951"/>
            </a:xfrm>
            <a:custGeom>
              <a:avLst/>
              <a:gdLst/>
              <a:ahLst/>
              <a:cxnLst/>
              <a:rect l="l" t="t" r="r" b="b"/>
              <a:pathLst>
                <a:path w="24920315" h="14199951">
                  <a:moveTo>
                    <a:pt x="0" y="0"/>
                  </a:moveTo>
                  <a:lnTo>
                    <a:pt x="24920315" y="0"/>
                  </a:lnTo>
                  <a:lnTo>
                    <a:pt x="24920315" y="14199951"/>
                  </a:lnTo>
                  <a:lnTo>
                    <a:pt x="0" y="14199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50" r="-650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639758" y="916058"/>
              <a:ext cx="21640800" cy="12442870"/>
              <a:chOff x="0" y="0"/>
              <a:chExt cx="4274726" cy="245785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726" cy="245785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457851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457851"/>
                    </a:lnTo>
                    <a:lnTo>
                      <a:pt x="0" y="2457851"/>
                    </a:lnTo>
                    <a:close/>
                  </a:path>
                </a:pathLst>
              </a:custGeom>
              <a:solidFill>
                <a:srgbClr val="266E7C">
                  <a:alpha val="64706"/>
                </a:srgbClr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274726" cy="24959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809826" y="1419161"/>
            <a:ext cx="8754859" cy="1774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0"/>
              </a:lnSpc>
            </a:pPr>
            <a:r>
              <a:rPr lang="en-US" sz="7925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Les leviers de motivation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435253"/>
            <a:ext cx="6128748" cy="2554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</a:pPr>
            <a:r>
              <a:rPr lang="en-US" sz="512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Adaptation de l’Octalysis de   Yu-Kai Chou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855296" y="534468"/>
            <a:ext cx="9145670" cy="8955595"/>
            <a:chOff x="0" y="0"/>
            <a:chExt cx="12194227" cy="11940793"/>
          </a:xfrm>
        </p:grpSpPr>
        <p:sp>
          <p:nvSpPr>
            <p:cNvPr id="10" name="Freeform 10"/>
            <p:cNvSpPr/>
            <p:nvPr/>
          </p:nvSpPr>
          <p:spPr>
            <a:xfrm>
              <a:off x="48704" y="0"/>
              <a:ext cx="11808909" cy="11631776"/>
            </a:xfrm>
            <a:custGeom>
              <a:avLst/>
              <a:gdLst/>
              <a:ahLst/>
              <a:cxnLst/>
              <a:rect l="l" t="t" r="r" b="b"/>
              <a:pathLst>
                <a:path w="11808909" h="11631776">
                  <a:moveTo>
                    <a:pt x="0" y="0"/>
                  </a:moveTo>
                  <a:lnTo>
                    <a:pt x="11808910" y="0"/>
                  </a:lnTo>
                  <a:lnTo>
                    <a:pt x="11808910" y="11631776"/>
                  </a:lnTo>
                  <a:lnTo>
                    <a:pt x="0" y="11631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 rot="4005480">
              <a:off x="3077316" y="2537126"/>
              <a:ext cx="3718707" cy="754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19"/>
                </a:lnSpc>
                <a:spcBef>
                  <a:spcPct val="0"/>
                </a:spcBef>
              </a:pPr>
              <a:r>
                <a:rPr lang="en-US" sz="2999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Signification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-3961355">
              <a:off x="4564292" y="2575590"/>
              <a:ext cx="5005126" cy="691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27"/>
                </a:lnSpc>
                <a:spcBef>
                  <a:spcPct val="0"/>
                </a:spcBef>
              </a:pPr>
              <a:r>
                <a:rPr lang="en-US" sz="2699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Accomplissement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-1663278">
              <a:off x="6529662" y="3449811"/>
              <a:ext cx="5005126" cy="1440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27"/>
                </a:lnSpc>
              </a:pPr>
              <a:r>
                <a:rPr lang="en-US" sz="2699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Empowerment</a:t>
              </a:r>
            </a:p>
            <a:p>
              <a:pPr algn="ctr">
                <a:lnSpc>
                  <a:spcPts val="4427"/>
                </a:lnSpc>
                <a:spcBef>
                  <a:spcPct val="0"/>
                </a:spcBef>
              </a:pPr>
              <a:r>
                <a:rPr lang="en-US" sz="2699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Feedback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 rot="1048516">
              <a:off x="7131266" y="5859302"/>
              <a:ext cx="5005126" cy="1440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27"/>
                </a:lnSpc>
              </a:pPr>
              <a:r>
                <a:rPr lang="en-US" sz="2699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Possession</a:t>
              </a:r>
            </a:p>
            <a:p>
              <a:pPr algn="ctr">
                <a:lnSpc>
                  <a:spcPts val="4427"/>
                </a:lnSpc>
                <a:spcBef>
                  <a:spcPct val="0"/>
                </a:spcBef>
              </a:pPr>
              <a:r>
                <a:rPr lang="en-US" sz="2699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Accumulation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 rot="3030726">
              <a:off x="5690526" y="7953929"/>
              <a:ext cx="5005126" cy="1265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35"/>
                </a:lnSpc>
              </a:pPr>
              <a:r>
                <a:rPr lang="en-US" sz="2399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Influence sociale</a:t>
              </a:r>
            </a:p>
            <a:p>
              <a:pPr algn="ctr">
                <a:lnSpc>
                  <a:spcPts val="3935"/>
                </a:lnSpc>
                <a:spcBef>
                  <a:spcPct val="0"/>
                </a:spcBef>
              </a:pPr>
              <a:r>
                <a:rPr lang="en-US" sz="2399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Appartenance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 rot="5400000">
              <a:off x="3551612" y="8718076"/>
              <a:ext cx="5005126" cy="1440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27"/>
                </a:lnSpc>
              </a:pPr>
              <a:r>
                <a:rPr lang="en-US" sz="2699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Rareté</a:t>
              </a:r>
            </a:p>
            <a:p>
              <a:pPr algn="ctr">
                <a:lnSpc>
                  <a:spcPts val="4427"/>
                </a:lnSpc>
                <a:spcBef>
                  <a:spcPct val="0"/>
                </a:spcBef>
              </a:pPr>
              <a:r>
                <a:rPr lang="en-US" sz="2699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Impatience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 rot="-3023646">
              <a:off x="1085005" y="7788033"/>
              <a:ext cx="5005126" cy="1440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27"/>
                </a:lnSpc>
              </a:pPr>
              <a:r>
                <a:rPr lang="en-US" sz="2699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Curiosité</a:t>
              </a:r>
            </a:p>
            <a:p>
              <a:pPr algn="ctr">
                <a:lnSpc>
                  <a:spcPts val="4427"/>
                </a:lnSpc>
                <a:spcBef>
                  <a:spcPct val="0"/>
                </a:spcBef>
              </a:pPr>
              <a:r>
                <a:rPr lang="en-US" sz="2699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Imprévisibilité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-510824">
              <a:off x="57878" y="5631081"/>
              <a:ext cx="5005126" cy="1440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27"/>
                </a:lnSpc>
              </a:pPr>
              <a:r>
                <a:rPr lang="en-US" sz="2699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Évitement</a:t>
              </a:r>
            </a:p>
            <a:p>
              <a:pPr algn="ctr">
                <a:lnSpc>
                  <a:spcPts val="4427"/>
                </a:lnSpc>
                <a:spcBef>
                  <a:spcPct val="0"/>
                </a:spcBef>
              </a:pPr>
              <a:r>
                <a:rPr lang="en-US" sz="2699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Peur de perdre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rot="1887476">
              <a:off x="591100" y="3869696"/>
              <a:ext cx="5005126" cy="690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27"/>
                </a:lnSpc>
                <a:spcBef>
                  <a:spcPct val="0"/>
                </a:spcBef>
              </a:pPr>
              <a:r>
                <a:rPr lang="en-US" sz="2699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Immersion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18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1118" y="-181482"/>
            <a:ext cx="18690237" cy="10649963"/>
            <a:chOff x="0" y="0"/>
            <a:chExt cx="24920315" cy="14199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20315" cy="14199951"/>
            </a:xfrm>
            <a:custGeom>
              <a:avLst/>
              <a:gdLst/>
              <a:ahLst/>
              <a:cxnLst/>
              <a:rect l="l" t="t" r="r" b="b"/>
              <a:pathLst>
                <a:path w="24920315" h="14199951">
                  <a:moveTo>
                    <a:pt x="0" y="0"/>
                  </a:moveTo>
                  <a:lnTo>
                    <a:pt x="24920315" y="0"/>
                  </a:lnTo>
                  <a:lnTo>
                    <a:pt x="24920315" y="14199951"/>
                  </a:lnTo>
                  <a:lnTo>
                    <a:pt x="0" y="14199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50" r="-650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639758" y="916058"/>
              <a:ext cx="21640800" cy="12442870"/>
              <a:chOff x="0" y="0"/>
              <a:chExt cx="4274726" cy="245785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726" cy="245785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457851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457851"/>
                    </a:lnTo>
                    <a:lnTo>
                      <a:pt x="0" y="2457851"/>
                    </a:lnTo>
                    <a:close/>
                  </a:path>
                </a:pathLst>
              </a:custGeom>
              <a:solidFill>
                <a:srgbClr val="266E7C">
                  <a:alpha val="64706"/>
                </a:srgbClr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274726" cy="24959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553240" y="1543050"/>
            <a:ext cx="4365522" cy="7200900"/>
            <a:chOff x="0" y="0"/>
            <a:chExt cx="1149767" cy="18965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49767" cy="1896533"/>
            </a:xfrm>
            <a:custGeom>
              <a:avLst/>
              <a:gdLst/>
              <a:ahLst/>
              <a:cxnLst/>
              <a:rect l="l" t="t" r="r" b="b"/>
              <a:pathLst>
                <a:path w="1149767" h="1896533">
                  <a:moveTo>
                    <a:pt x="0" y="0"/>
                  </a:moveTo>
                  <a:lnTo>
                    <a:pt x="1149767" y="0"/>
                  </a:lnTo>
                  <a:lnTo>
                    <a:pt x="1149767" y="1896533"/>
                  </a:lnTo>
                  <a:lnTo>
                    <a:pt x="0" y="1896533"/>
                  </a:lnTo>
                  <a:close/>
                </a:path>
              </a:pathLst>
            </a:custGeom>
            <a:solidFill>
              <a:srgbClr val="266E7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149767" cy="196320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639"/>
                </a:lnSpc>
              </a:pPr>
              <a:endParaRPr/>
            </a:p>
            <a:p>
              <a:pPr algn="ctr">
                <a:lnSpc>
                  <a:spcPts val="3639"/>
                </a:lnSpc>
              </a:pPr>
              <a:endParaRPr/>
            </a:p>
            <a:p>
              <a:pPr algn="ctr">
                <a:lnSpc>
                  <a:spcPts val="3639"/>
                </a:lnSpc>
              </a:pPr>
              <a:endParaRPr/>
            </a:p>
            <a:p>
              <a:pPr algn="ctr">
                <a:lnSpc>
                  <a:spcPts val="3219"/>
                </a:lnSpc>
              </a:pPr>
              <a:endParaRPr/>
            </a:p>
            <a:p>
              <a:pPr algn="ctr">
                <a:lnSpc>
                  <a:spcPts val="3219"/>
                </a:lnSpc>
              </a:pPr>
              <a:endParaRPr/>
            </a:p>
            <a:p>
              <a:pPr algn="ctr">
                <a:lnSpc>
                  <a:spcPts val="3219"/>
                </a:lnSpc>
              </a:pPr>
              <a:endParaRPr/>
            </a:p>
            <a:p>
              <a:pPr algn="ctr">
                <a:lnSpc>
                  <a:spcPts val="3639"/>
                </a:lnSpc>
              </a:pPr>
              <a:r>
                <a:rPr lang="en-US" sz="2599" b="1">
                  <a:solidFill>
                    <a:srgbClr val="E0D3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Explorateur</a:t>
              </a:r>
            </a:p>
            <a:p>
              <a:pPr algn="ctr">
                <a:lnSpc>
                  <a:spcPts val="3219"/>
                </a:lnSpc>
              </a:pPr>
              <a:endParaRPr lang="en-US" sz="2599" b="1">
                <a:solidFill>
                  <a:srgbClr val="E0D39E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3219"/>
                </a:lnSpc>
              </a:pPr>
              <a:endParaRPr lang="en-US" sz="2599" b="1">
                <a:solidFill>
                  <a:srgbClr val="E0D39E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496567" lvl="1" indent="-248284" algn="l">
                <a:lnSpc>
                  <a:spcPts val="3863"/>
                </a:lnSpc>
                <a:buFont typeface="Arial"/>
                <a:buChar char="•"/>
              </a:pPr>
              <a:r>
                <a:rPr lang="en-US" sz="22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Recherche physique d’indices</a:t>
              </a:r>
            </a:p>
            <a:p>
              <a:pPr marL="496567" lvl="1" indent="-248284" algn="l">
                <a:lnSpc>
                  <a:spcPts val="3863"/>
                </a:lnSpc>
                <a:buFont typeface="Arial"/>
                <a:buChar char="•"/>
              </a:pPr>
              <a:r>
                <a:rPr lang="en-US" sz="22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Résolution d’un mystère</a:t>
              </a:r>
            </a:p>
            <a:p>
              <a:pPr marL="496567" lvl="1" indent="-248284" algn="l">
                <a:lnSpc>
                  <a:spcPts val="3863"/>
                </a:lnSpc>
                <a:buFont typeface="Arial"/>
                <a:buChar char="•"/>
              </a:pPr>
              <a:r>
                <a:rPr lang="en-US" sz="22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Quête de sens de l’énigme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257800" y="419100"/>
            <a:ext cx="7507742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  <a:spcBef>
                <a:spcPct val="0"/>
              </a:spcBef>
            </a:pPr>
            <a:r>
              <a:rPr lang="en-US" sz="6534" dirty="0">
                <a:solidFill>
                  <a:srgbClr val="FFFFFF"/>
                </a:solidFill>
                <a:latin typeface="Metropolis"/>
                <a:ea typeface="Metropolis"/>
                <a:cs typeface="Metropolis"/>
                <a:sym typeface="Metropolis"/>
              </a:rPr>
              <a:t>ENIGME 1 : LE UNO</a:t>
            </a:r>
          </a:p>
        </p:txBody>
      </p:sp>
      <p:sp>
        <p:nvSpPr>
          <p:cNvPr id="11" name="Freeform 11"/>
          <p:cNvSpPr/>
          <p:nvPr/>
        </p:nvSpPr>
        <p:spPr>
          <a:xfrm>
            <a:off x="7580705" y="1373637"/>
            <a:ext cx="8144381" cy="8022215"/>
          </a:xfrm>
          <a:custGeom>
            <a:avLst/>
            <a:gdLst/>
            <a:ahLst/>
            <a:cxnLst/>
            <a:rect l="l" t="t" r="r" b="b"/>
            <a:pathLst>
              <a:path w="8144381" h="8022215">
                <a:moveTo>
                  <a:pt x="0" y="0"/>
                </a:moveTo>
                <a:lnTo>
                  <a:pt x="8144381" y="0"/>
                </a:lnTo>
                <a:lnTo>
                  <a:pt x="8144381" y="8022216"/>
                </a:lnTo>
                <a:lnTo>
                  <a:pt x="0" y="80222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 rot="4005480">
            <a:off x="9743762" y="3055803"/>
            <a:ext cx="2564722" cy="567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4"/>
              </a:lnSpc>
              <a:spcBef>
                <a:spcPct val="0"/>
              </a:spcBef>
            </a:pPr>
            <a:r>
              <a:rPr lang="en-US" sz="2758" b="1">
                <a:solidFill>
                  <a:srgbClr val="83BEBE"/>
                </a:solidFill>
                <a:latin typeface="Poppins Bold"/>
                <a:ea typeface="Poppins Bold"/>
                <a:cs typeface="Poppins Bold"/>
                <a:sym typeface="Poppins Bold"/>
              </a:rPr>
              <a:t>Signification</a:t>
            </a:r>
          </a:p>
        </p:txBody>
      </p:sp>
      <p:sp>
        <p:nvSpPr>
          <p:cNvPr id="13" name="TextBox 13"/>
          <p:cNvSpPr txBox="1"/>
          <p:nvPr/>
        </p:nvSpPr>
        <p:spPr>
          <a:xfrm rot="-3961355">
            <a:off x="10622155" y="3132204"/>
            <a:ext cx="3451941" cy="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1"/>
              </a:lnSpc>
              <a:spcBef>
                <a:spcPct val="0"/>
              </a:spcBef>
            </a:pPr>
            <a:r>
              <a:rPr lang="en-US" sz="2482" b="1">
                <a:solidFill>
                  <a:srgbClr val="83BEBE"/>
                </a:solidFill>
                <a:latin typeface="Poppins Bold"/>
                <a:ea typeface="Poppins Bold"/>
                <a:cs typeface="Poppins Bold"/>
                <a:sym typeface="Poppins Bold"/>
              </a:rPr>
              <a:t>Accomplissement</a:t>
            </a:r>
          </a:p>
        </p:txBody>
      </p:sp>
      <p:sp>
        <p:nvSpPr>
          <p:cNvPr id="14" name="TextBox 14"/>
          <p:cNvSpPr txBox="1"/>
          <p:nvPr/>
        </p:nvSpPr>
        <p:spPr>
          <a:xfrm rot="-1663278">
            <a:off x="12044617" y="3729071"/>
            <a:ext cx="3451941" cy="101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1"/>
              </a:lnSpc>
            </a:pPr>
            <a:r>
              <a:rPr lang="en-US" sz="2482" b="1">
                <a:solidFill>
                  <a:srgbClr val="83BEBE"/>
                </a:solidFill>
                <a:latin typeface="Poppins Bold"/>
                <a:ea typeface="Poppins Bold"/>
                <a:cs typeface="Poppins Bold"/>
                <a:sym typeface="Poppins Bold"/>
              </a:rPr>
              <a:t>Empowerment</a:t>
            </a:r>
          </a:p>
          <a:p>
            <a:pPr algn="ctr">
              <a:lnSpc>
                <a:spcPts val="4071"/>
              </a:lnSpc>
              <a:spcBef>
                <a:spcPct val="0"/>
              </a:spcBef>
            </a:pPr>
            <a:r>
              <a:rPr lang="en-US" sz="2482" b="1">
                <a:solidFill>
                  <a:srgbClr val="83BEBE"/>
                </a:solidFill>
                <a:latin typeface="Poppins Bold"/>
                <a:ea typeface="Poppins Bold"/>
                <a:cs typeface="Poppins Bold"/>
                <a:sym typeface="Poppins Bold"/>
              </a:rPr>
              <a:t>Feedback</a:t>
            </a:r>
          </a:p>
        </p:txBody>
      </p:sp>
      <p:sp>
        <p:nvSpPr>
          <p:cNvPr id="15" name="TextBox 15"/>
          <p:cNvSpPr txBox="1"/>
          <p:nvPr/>
        </p:nvSpPr>
        <p:spPr>
          <a:xfrm rot="1048516">
            <a:off x="12486728" y="5372466"/>
            <a:ext cx="3451941" cy="101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1"/>
              </a:lnSpc>
            </a:pPr>
            <a:r>
              <a:rPr lang="en-US" sz="2482" b="1">
                <a:solidFill>
                  <a:srgbClr val="83BEBE"/>
                </a:solidFill>
                <a:latin typeface="Poppins Bold"/>
                <a:ea typeface="Poppins Bold"/>
                <a:cs typeface="Poppins Bold"/>
                <a:sym typeface="Poppins Bold"/>
              </a:rPr>
              <a:t>Possession</a:t>
            </a:r>
          </a:p>
          <a:p>
            <a:pPr algn="ctr">
              <a:lnSpc>
                <a:spcPts val="4071"/>
              </a:lnSpc>
              <a:spcBef>
                <a:spcPct val="0"/>
              </a:spcBef>
            </a:pPr>
            <a:r>
              <a:rPr lang="en-US" sz="2482" b="1">
                <a:solidFill>
                  <a:srgbClr val="83BEBE"/>
                </a:solidFill>
                <a:latin typeface="Poppins Bold"/>
                <a:ea typeface="Poppins Bold"/>
                <a:cs typeface="Poppins Bold"/>
                <a:sym typeface="Poppins Bold"/>
              </a:rPr>
              <a:t>Accumulation</a:t>
            </a:r>
          </a:p>
        </p:txBody>
      </p:sp>
      <p:sp>
        <p:nvSpPr>
          <p:cNvPr id="16" name="TextBox 16"/>
          <p:cNvSpPr txBox="1"/>
          <p:nvPr/>
        </p:nvSpPr>
        <p:spPr>
          <a:xfrm rot="3030726">
            <a:off x="11482913" y="6835672"/>
            <a:ext cx="3451941" cy="901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9"/>
              </a:lnSpc>
            </a:pPr>
            <a:r>
              <a:rPr lang="en-US" sz="2206" b="1">
                <a:solidFill>
                  <a:srgbClr val="83BEBE"/>
                </a:solidFill>
                <a:latin typeface="Poppins Bold"/>
                <a:ea typeface="Poppins Bold"/>
                <a:cs typeface="Poppins Bold"/>
                <a:sym typeface="Poppins Bold"/>
              </a:rPr>
              <a:t>Influence sociale</a:t>
            </a:r>
          </a:p>
          <a:p>
            <a:pPr algn="ctr">
              <a:lnSpc>
                <a:spcPts val="3619"/>
              </a:lnSpc>
              <a:spcBef>
                <a:spcPct val="0"/>
              </a:spcBef>
            </a:pPr>
            <a:r>
              <a:rPr lang="en-US" sz="2206" b="1">
                <a:solidFill>
                  <a:srgbClr val="83BEBE"/>
                </a:solidFill>
                <a:latin typeface="Poppins Bold"/>
                <a:ea typeface="Poppins Bold"/>
                <a:cs typeface="Poppins Bold"/>
                <a:sym typeface="Poppins Bold"/>
              </a:rPr>
              <a:t>Appartenance</a:t>
            </a:r>
          </a:p>
        </p:txBody>
      </p:sp>
      <p:sp>
        <p:nvSpPr>
          <p:cNvPr id="17" name="TextBox 17"/>
          <p:cNvSpPr txBox="1"/>
          <p:nvPr/>
        </p:nvSpPr>
        <p:spPr>
          <a:xfrm rot="5400000">
            <a:off x="9988838" y="7400004"/>
            <a:ext cx="3451941" cy="101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1"/>
              </a:lnSpc>
            </a:pPr>
            <a:r>
              <a:rPr lang="en-US" sz="2482" b="1">
                <a:solidFill>
                  <a:srgbClr val="83BEBE"/>
                </a:solidFill>
                <a:latin typeface="Poppins Bold"/>
                <a:ea typeface="Poppins Bold"/>
                <a:cs typeface="Poppins Bold"/>
                <a:sym typeface="Poppins Bold"/>
              </a:rPr>
              <a:t>Rareté</a:t>
            </a:r>
          </a:p>
          <a:p>
            <a:pPr algn="ctr">
              <a:lnSpc>
                <a:spcPts val="4071"/>
              </a:lnSpc>
              <a:spcBef>
                <a:spcPct val="0"/>
              </a:spcBef>
            </a:pPr>
            <a:r>
              <a:rPr lang="en-US" sz="2482" b="1">
                <a:solidFill>
                  <a:srgbClr val="83BEBE"/>
                </a:solidFill>
                <a:latin typeface="Poppins Bold"/>
                <a:ea typeface="Poppins Bold"/>
                <a:cs typeface="Poppins Bold"/>
                <a:sym typeface="Poppins Bold"/>
              </a:rPr>
              <a:t>Inpatience</a:t>
            </a:r>
          </a:p>
        </p:txBody>
      </p:sp>
      <p:sp>
        <p:nvSpPr>
          <p:cNvPr id="18" name="TextBox 18"/>
          <p:cNvSpPr txBox="1"/>
          <p:nvPr/>
        </p:nvSpPr>
        <p:spPr>
          <a:xfrm rot="-3023646">
            <a:off x="8285681" y="6724192"/>
            <a:ext cx="3451941" cy="101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1"/>
              </a:lnSpc>
            </a:pPr>
            <a:r>
              <a:rPr lang="en-US" sz="2482" b="1">
                <a:solidFill>
                  <a:srgbClr val="83BEBE"/>
                </a:solidFill>
                <a:latin typeface="Poppins Bold"/>
                <a:ea typeface="Poppins Bold"/>
                <a:cs typeface="Poppins Bold"/>
                <a:sym typeface="Poppins Bold"/>
              </a:rPr>
              <a:t>Curiosité</a:t>
            </a:r>
          </a:p>
          <a:p>
            <a:pPr algn="ctr">
              <a:lnSpc>
                <a:spcPts val="4071"/>
              </a:lnSpc>
              <a:spcBef>
                <a:spcPct val="0"/>
              </a:spcBef>
            </a:pPr>
            <a:r>
              <a:rPr lang="en-US" sz="2482" b="1">
                <a:solidFill>
                  <a:srgbClr val="83BEBE"/>
                </a:solidFill>
                <a:latin typeface="Poppins Bold"/>
                <a:ea typeface="Poppins Bold"/>
                <a:cs typeface="Poppins Bold"/>
                <a:sym typeface="Poppins Bold"/>
              </a:rPr>
              <a:t>Imprévisibilité</a:t>
            </a:r>
          </a:p>
        </p:txBody>
      </p:sp>
      <p:sp>
        <p:nvSpPr>
          <p:cNvPr id="19" name="TextBox 19"/>
          <p:cNvSpPr txBox="1"/>
          <p:nvPr/>
        </p:nvSpPr>
        <p:spPr>
          <a:xfrm rot="-510824">
            <a:off x="7585160" y="5232140"/>
            <a:ext cx="3451941" cy="101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1"/>
              </a:lnSpc>
            </a:pPr>
            <a:r>
              <a:rPr lang="en-US" sz="2482" b="1">
                <a:solidFill>
                  <a:srgbClr val="83BEBE"/>
                </a:solidFill>
                <a:latin typeface="Poppins Bold"/>
                <a:ea typeface="Poppins Bold"/>
                <a:cs typeface="Poppins Bold"/>
                <a:sym typeface="Poppins Bold"/>
              </a:rPr>
              <a:t>Évitement</a:t>
            </a:r>
          </a:p>
          <a:p>
            <a:pPr algn="ctr">
              <a:lnSpc>
                <a:spcPts val="4071"/>
              </a:lnSpc>
              <a:spcBef>
                <a:spcPct val="0"/>
              </a:spcBef>
            </a:pPr>
            <a:r>
              <a:rPr lang="en-US" sz="2482" b="1">
                <a:solidFill>
                  <a:srgbClr val="83BEBE"/>
                </a:solidFill>
                <a:latin typeface="Poppins Bold"/>
                <a:ea typeface="Poppins Bold"/>
                <a:cs typeface="Poppins Bold"/>
                <a:sym typeface="Poppins Bold"/>
              </a:rPr>
              <a:t>Peur de perdre</a:t>
            </a:r>
          </a:p>
        </p:txBody>
      </p:sp>
      <p:sp>
        <p:nvSpPr>
          <p:cNvPr id="20" name="TextBox 20"/>
          <p:cNvSpPr txBox="1"/>
          <p:nvPr/>
        </p:nvSpPr>
        <p:spPr>
          <a:xfrm rot="1887476">
            <a:off x="7961382" y="4019065"/>
            <a:ext cx="3451941" cy="501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1"/>
              </a:lnSpc>
              <a:spcBef>
                <a:spcPct val="0"/>
              </a:spcBef>
            </a:pPr>
            <a:r>
              <a:rPr lang="en-US" sz="2482" b="1">
                <a:solidFill>
                  <a:srgbClr val="83BEBE"/>
                </a:solidFill>
                <a:latin typeface="Poppins Bold"/>
                <a:ea typeface="Poppins Bold"/>
                <a:cs typeface="Poppins Bold"/>
                <a:sym typeface="Poppins Bold"/>
              </a:rPr>
              <a:t>Immersion</a:t>
            </a:r>
          </a:p>
        </p:txBody>
      </p:sp>
      <p:grpSp>
        <p:nvGrpSpPr>
          <p:cNvPr id="21" name="Group 21"/>
          <p:cNvGrpSpPr/>
          <p:nvPr/>
        </p:nvGrpSpPr>
        <p:grpSpPr>
          <a:xfrm rot="-2413880">
            <a:off x="11485969" y="5047062"/>
            <a:ext cx="2860182" cy="3848254"/>
            <a:chOff x="0" y="0"/>
            <a:chExt cx="819182" cy="110217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9182" cy="1102175"/>
            </a:xfrm>
            <a:custGeom>
              <a:avLst/>
              <a:gdLst/>
              <a:ahLst/>
              <a:cxnLst/>
              <a:rect l="l" t="t" r="r" b="b"/>
              <a:pathLst>
                <a:path w="819182" h="1102175">
                  <a:moveTo>
                    <a:pt x="409591" y="0"/>
                  </a:moveTo>
                  <a:lnTo>
                    <a:pt x="819182" y="1102175"/>
                  </a:lnTo>
                  <a:lnTo>
                    <a:pt x="0" y="1102175"/>
                  </a:lnTo>
                  <a:lnTo>
                    <a:pt x="40959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27997" y="454574"/>
              <a:ext cx="563187" cy="568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9597713">
            <a:off x="10938685" y="1789369"/>
            <a:ext cx="2704133" cy="3848254"/>
            <a:chOff x="0" y="0"/>
            <a:chExt cx="774488" cy="110217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74488" cy="1102175"/>
            </a:xfrm>
            <a:custGeom>
              <a:avLst/>
              <a:gdLst/>
              <a:ahLst/>
              <a:cxnLst/>
              <a:rect l="l" t="t" r="r" b="b"/>
              <a:pathLst>
                <a:path w="774488" h="1102175">
                  <a:moveTo>
                    <a:pt x="387244" y="0"/>
                  </a:moveTo>
                  <a:lnTo>
                    <a:pt x="774488" y="1102175"/>
                  </a:lnTo>
                  <a:lnTo>
                    <a:pt x="0" y="1102175"/>
                  </a:lnTo>
                  <a:lnTo>
                    <a:pt x="38724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21014" y="454574"/>
              <a:ext cx="532461" cy="568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7213510">
            <a:off x="11937670" y="2630481"/>
            <a:ext cx="2704133" cy="3848254"/>
            <a:chOff x="0" y="0"/>
            <a:chExt cx="774488" cy="11021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74488" cy="1102175"/>
            </a:xfrm>
            <a:custGeom>
              <a:avLst/>
              <a:gdLst/>
              <a:ahLst/>
              <a:cxnLst/>
              <a:rect l="l" t="t" r="r" b="b"/>
              <a:pathLst>
                <a:path w="774488" h="1102175">
                  <a:moveTo>
                    <a:pt x="387244" y="0"/>
                  </a:moveTo>
                  <a:lnTo>
                    <a:pt x="774488" y="1102175"/>
                  </a:lnTo>
                  <a:lnTo>
                    <a:pt x="0" y="1102175"/>
                  </a:lnTo>
                  <a:lnTo>
                    <a:pt x="38724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21014" y="454574"/>
              <a:ext cx="532461" cy="568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0271876" y="5483473"/>
            <a:ext cx="2860182" cy="3848254"/>
            <a:chOff x="0" y="0"/>
            <a:chExt cx="819182" cy="110217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9182" cy="1102175"/>
            </a:xfrm>
            <a:custGeom>
              <a:avLst/>
              <a:gdLst/>
              <a:ahLst/>
              <a:cxnLst/>
              <a:rect l="l" t="t" r="r" b="b"/>
              <a:pathLst>
                <a:path w="819182" h="1102175">
                  <a:moveTo>
                    <a:pt x="409591" y="0"/>
                  </a:moveTo>
                  <a:lnTo>
                    <a:pt x="819182" y="1102175"/>
                  </a:lnTo>
                  <a:lnTo>
                    <a:pt x="0" y="1102175"/>
                  </a:lnTo>
                  <a:lnTo>
                    <a:pt x="40959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27997" y="454574"/>
              <a:ext cx="563187" cy="568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2399370">
            <a:off x="8971981" y="4917857"/>
            <a:ext cx="2999065" cy="3943335"/>
            <a:chOff x="0" y="0"/>
            <a:chExt cx="858959" cy="112940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58959" cy="1129407"/>
            </a:xfrm>
            <a:custGeom>
              <a:avLst/>
              <a:gdLst/>
              <a:ahLst/>
              <a:cxnLst/>
              <a:rect l="l" t="t" r="r" b="b"/>
              <a:pathLst>
                <a:path w="858959" h="1129407">
                  <a:moveTo>
                    <a:pt x="429480" y="0"/>
                  </a:moveTo>
                  <a:lnTo>
                    <a:pt x="858959" y="1129407"/>
                  </a:lnTo>
                  <a:lnTo>
                    <a:pt x="0" y="1129407"/>
                  </a:lnTo>
                  <a:lnTo>
                    <a:pt x="4294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34212" y="467217"/>
              <a:ext cx="590534" cy="5815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4786740">
            <a:off x="8373169" y="3926068"/>
            <a:ext cx="2860182" cy="3896085"/>
            <a:chOff x="0" y="0"/>
            <a:chExt cx="819182" cy="111587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9182" cy="1115874"/>
            </a:xfrm>
            <a:custGeom>
              <a:avLst/>
              <a:gdLst/>
              <a:ahLst/>
              <a:cxnLst/>
              <a:rect l="l" t="t" r="r" b="b"/>
              <a:pathLst>
                <a:path w="819182" h="1115874">
                  <a:moveTo>
                    <a:pt x="409591" y="0"/>
                  </a:moveTo>
                  <a:lnTo>
                    <a:pt x="819182" y="1115874"/>
                  </a:lnTo>
                  <a:lnTo>
                    <a:pt x="0" y="1115874"/>
                  </a:lnTo>
                  <a:lnTo>
                    <a:pt x="40959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27997" y="460934"/>
              <a:ext cx="563187" cy="575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2360002" y="2321904"/>
            <a:ext cx="2976669" cy="1391593"/>
          </a:xfrm>
          <a:custGeom>
            <a:avLst/>
            <a:gdLst/>
            <a:ahLst/>
            <a:cxnLst/>
            <a:rect l="l" t="t" r="r" b="b"/>
            <a:pathLst>
              <a:path w="2976669" h="1391593">
                <a:moveTo>
                  <a:pt x="0" y="0"/>
                </a:moveTo>
                <a:lnTo>
                  <a:pt x="2976670" y="0"/>
                </a:lnTo>
                <a:lnTo>
                  <a:pt x="2976670" y="1391593"/>
                </a:lnTo>
                <a:lnTo>
                  <a:pt x="0" y="13915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18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1118" y="-181482"/>
            <a:ext cx="18690237" cy="10649963"/>
            <a:chOff x="0" y="0"/>
            <a:chExt cx="24920315" cy="14199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20315" cy="14199951"/>
            </a:xfrm>
            <a:custGeom>
              <a:avLst/>
              <a:gdLst/>
              <a:ahLst/>
              <a:cxnLst/>
              <a:rect l="l" t="t" r="r" b="b"/>
              <a:pathLst>
                <a:path w="24920315" h="14199951">
                  <a:moveTo>
                    <a:pt x="0" y="0"/>
                  </a:moveTo>
                  <a:lnTo>
                    <a:pt x="24920315" y="0"/>
                  </a:lnTo>
                  <a:lnTo>
                    <a:pt x="24920315" y="14199951"/>
                  </a:lnTo>
                  <a:lnTo>
                    <a:pt x="0" y="14199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50" r="-650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639758" y="916058"/>
              <a:ext cx="21640800" cy="12442870"/>
              <a:chOff x="0" y="0"/>
              <a:chExt cx="4274726" cy="245785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726" cy="245785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457851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457851"/>
                    </a:lnTo>
                    <a:lnTo>
                      <a:pt x="0" y="2457851"/>
                    </a:lnTo>
                    <a:close/>
                  </a:path>
                </a:pathLst>
              </a:custGeom>
              <a:solidFill>
                <a:srgbClr val="266E7C">
                  <a:alpha val="64706"/>
                </a:srgbClr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274726" cy="24959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553240" y="1543050"/>
            <a:ext cx="4365522" cy="7200900"/>
            <a:chOff x="0" y="0"/>
            <a:chExt cx="1149767" cy="18965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49767" cy="1896533"/>
            </a:xfrm>
            <a:custGeom>
              <a:avLst/>
              <a:gdLst/>
              <a:ahLst/>
              <a:cxnLst/>
              <a:rect l="l" t="t" r="r" b="b"/>
              <a:pathLst>
                <a:path w="1149767" h="1896533">
                  <a:moveTo>
                    <a:pt x="0" y="0"/>
                  </a:moveTo>
                  <a:lnTo>
                    <a:pt x="1149767" y="0"/>
                  </a:lnTo>
                  <a:lnTo>
                    <a:pt x="1149767" y="1896533"/>
                  </a:lnTo>
                  <a:lnTo>
                    <a:pt x="0" y="1896533"/>
                  </a:lnTo>
                  <a:close/>
                </a:path>
              </a:pathLst>
            </a:custGeom>
            <a:solidFill>
              <a:srgbClr val="266E7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149767" cy="196320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639"/>
                </a:lnSpc>
              </a:pPr>
              <a:endParaRPr/>
            </a:p>
            <a:p>
              <a:pPr algn="ctr">
                <a:lnSpc>
                  <a:spcPts val="3639"/>
                </a:lnSpc>
              </a:pPr>
              <a:endParaRPr/>
            </a:p>
            <a:p>
              <a:pPr algn="ctr">
                <a:lnSpc>
                  <a:spcPts val="3639"/>
                </a:lnSpc>
              </a:pPr>
              <a:endParaRPr/>
            </a:p>
            <a:p>
              <a:pPr algn="ctr">
                <a:lnSpc>
                  <a:spcPts val="3639"/>
                </a:lnSpc>
              </a:pPr>
              <a:endParaRPr/>
            </a:p>
            <a:p>
              <a:pPr algn="ctr">
                <a:lnSpc>
                  <a:spcPts val="3219"/>
                </a:lnSpc>
              </a:pPr>
              <a:endParaRPr/>
            </a:p>
            <a:p>
              <a:pPr algn="ctr">
                <a:lnSpc>
                  <a:spcPts val="3219"/>
                </a:lnSpc>
              </a:pPr>
              <a:endParaRPr/>
            </a:p>
            <a:p>
              <a:pPr algn="ctr">
                <a:lnSpc>
                  <a:spcPts val="3219"/>
                </a:lnSpc>
              </a:pPr>
              <a:endParaRPr/>
            </a:p>
            <a:p>
              <a:pPr algn="ctr">
                <a:lnSpc>
                  <a:spcPts val="3219"/>
                </a:lnSpc>
              </a:pPr>
              <a:endParaRPr/>
            </a:p>
            <a:p>
              <a:pPr algn="ctr">
                <a:lnSpc>
                  <a:spcPts val="3639"/>
                </a:lnSpc>
              </a:pPr>
              <a:r>
                <a:rPr lang="en-US" sz="2599" b="1">
                  <a:solidFill>
                    <a:srgbClr val="E0D3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Accomplisseur</a:t>
              </a:r>
            </a:p>
            <a:p>
              <a:pPr algn="ctr">
                <a:lnSpc>
                  <a:spcPts val="3219"/>
                </a:lnSpc>
              </a:pPr>
              <a:endParaRPr lang="en-US" sz="2599" b="1">
                <a:solidFill>
                  <a:srgbClr val="E0D39E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3219"/>
                </a:lnSpc>
              </a:pPr>
              <a:endParaRPr lang="en-US" sz="2599" b="1">
                <a:solidFill>
                  <a:srgbClr val="E0D39E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496567" lvl="1" indent="-248284" algn="l">
                <a:lnSpc>
                  <a:spcPts val="3863"/>
                </a:lnSpc>
                <a:buFont typeface="Arial"/>
                <a:buChar char="•"/>
              </a:pPr>
              <a:r>
                <a:rPr lang="en-US" sz="22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Atteindre des objectifs</a:t>
              </a:r>
            </a:p>
            <a:p>
              <a:pPr marL="496567" lvl="1" indent="-248284" algn="l">
                <a:lnSpc>
                  <a:spcPts val="3863"/>
                </a:lnSpc>
                <a:buFont typeface="Arial"/>
                <a:buChar char="•"/>
              </a:pPr>
              <a:r>
                <a:rPr lang="en-US" sz="22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Compléter des tâches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269068" y="645663"/>
            <a:ext cx="9749865" cy="88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  <a:spcBef>
                <a:spcPct val="0"/>
              </a:spcBef>
            </a:pPr>
            <a:r>
              <a:rPr lang="en-US" sz="6534">
                <a:solidFill>
                  <a:srgbClr val="FFFFFF"/>
                </a:solidFill>
                <a:latin typeface="Metropolis"/>
                <a:ea typeface="Metropolis"/>
                <a:cs typeface="Metropolis"/>
                <a:sym typeface="Metropolis"/>
              </a:rPr>
              <a:t>ENIGME 2 : LA BOÎTE À CADENAS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28426" y="1704826"/>
            <a:ext cx="8183107" cy="8021895"/>
            <a:chOff x="0" y="0"/>
            <a:chExt cx="10910810" cy="10695860"/>
          </a:xfrm>
        </p:grpSpPr>
        <p:sp>
          <p:nvSpPr>
            <p:cNvPr id="12" name="Freeform 12"/>
            <p:cNvSpPr/>
            <p:nvPr/>
          </p:nvSpPr>
          <p:spPr>
            <a:xfrm>
              <a:off x="43488" y="0"/>
              <a:ext cx="10544083" cy="10385922"/>
            </a:xfrm>
            <a:custGeom>
              <a:avLst/>
              <a:gdLst/>
              <a:ahLst/>
              <a:cxnLst/>
              <a:rect l="l" t="t" r="r" b="b"/>
              <a:pathLst>
                <a:path w="10544083" h="10385922">
                  <a:moveTo>
                    <a:pt x="0" y="0"/>
                  </a:moveTo>
                  <a:lnTo>
                    <a:pt x="10544083" y="0"/>
                  </a:lnTo>
                  <a:lnTo>
                    <a:pt x="10544083" y="10385922"/>
                  </a:lnTo>
                  <a:lnTo>
                    <a:pt x="0" y="10385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 rot="4005480">
              <a:off x="2814497" y="2222404"/>
              <a:ext cx="3320404" cy="670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2"/>
                </a:lnSpc>
                <a:spcBef>
                  <a:spcPct val="0"/>
                </a:spcBef>
              </a:pPr>
              <a:r>
                <a:rPr lang="en-US" sz="2678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Signification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 rot="-3961355">
              <a:off x="3997754" y="2302375"/>
              <a:ext cx="4469038" cy="613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Accomplissement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 rot="-1663278">
              <a:off x="5831156" y="3083841"/>
              <a:ext cx="4469038" cy="1282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Empowerment</a:t>
              </a:r>
            </a:p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Feedback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 rot="1048516">
              <a:off x="6389569" y="5212706"/>
              <a:ext cx="4469038" cy="1282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Possession</a:t>
              </a:r>
            </a:p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Accumulation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 rot="3030726">
              <a:off x="5082468" y="7098944"/>
              <a:ext cx="4469038" cy="1133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4"/>
                </a:lnSpc>
              </a:pPr>
              <a:r>
                <a:rPr lang="en-US" sz="2142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Influence sociale</a:t>
              </a:r>
            </a:p>
            <a:p>
              <a:pPr algn="ctr">
                <a:lnSpc>
                  <a:spcPts val="3514"/>
                </a:lnSpc>
                <a:spcBef>
                  <a:spcPct val="0"/>
                </a:spcBef>
              </a:pPr>
              <a:r>
                <a:rPr lang="en-US" sz="2142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Appartenance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400000">
              <a:off x="3142922" y="7820248"/>
              <a:ext cx="4469038" cy="1282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Rareté</a:t>
              </a:r>
            </a:p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Inpatience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rot="-3023646">
              <a:off x="970237" y="6956941"/>
              <a:ext cx="4469038" cy="1282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Curiosité</a:t>
              </a:r>
            </a:p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Imprévisibilité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-510824">
              <a:off x="51956" y="5031675"/>
              <a:ext cx="4469038" cy="1282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Évitement</a:t>
              </a:r>
            </a:p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Peur de perdre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 rot="1887476">
              <a:off x="526811" y="3458693"/>
              <a:ext cx="4469038" cy="613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Immersion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453902" y="5724279"/>
            <a:ext cx="2759217" cy="3674073"/>
            <a:chOff x="0" y="0"/>
            <a:chExt cx="885061" cy="117851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2400066">
            <a:off x="11665682" y="5326246"/>
            <a:ext cx="2759217" cy="3674073"/>
            <a:chOff x="0" y="0"/>
            <a:chExt cx="885061" cy="117851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-4832229">
            <a:off x="12317993" y="4154504"/>
            <a:ext cx="2759217" cy="3674073"/>
            <a:chOff x="0" y="0"/>
            <a:chExt cx="885061" cy="117851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9659702">
            <a:off x="9840993" y="2083308"/>
            <a:ext cx="2759217" cy="3674073"/>
            <a:chOff x="0" y="0"/>
            <a:chExt cx="885061" cy="117851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 rot="7113415">
            <a:off x="8819068" y="2946810"/>
            <a:ext cx="2759217" cy="3674073"/>
            <a:chOff x="0" y="0"/>
            <a:chExt cx="885061" cy="117851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 rot="4780847">
            <a:off x="8600479" y="4154504"/>
            <a:ext cx="2759217" cy="3674073"/>
            <a:chOff x="0" y="0"/>
            <a:chExt cx="885061" cy="117851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2354748" y="2021340"/>
            <a:ext cx="2762506" cy="2762506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9285" r="-39285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18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1118" y="-181482"/>
            <a:ext cx="18690237" cy="10649963"/>
            <a:chOff x="0" y="0"/>
            <a:chExt cx="24920315" cy="14199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20315" cy="14199951"/>
            </a:xfrm>
            <a:custGeom>
              <a:avLst/>
              <a:gdLst/>
              <a:ahLst/>
              <a:cxnLst/>
              <a:rect l="l" t="t" r="r" b="b"/>
              <a:pathLst>
                <a:path w="24920315" h="14199951">
                  <a:moveTo>
                    <a:pt x="0" y="0"/>
                  </a:moveTo>
                  <a:lnTo>
                    <a:pt x="24920315" y="0"/>
                  </a:lnTo>
                  <a:lnTo>
                    <a:pt x="24920315" y="14199951"/>
                  </a:lnTo>
                  <a:lnTo>
                    <a:pt x="0" y="14199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50" r="-650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639758" y="916058"/>
              <a:ext cx="21640800" cy="12442870"/>
              <a:chOff x="0" y="0"/>
              <a:chExt cx="4274726" cy="245785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726" cy="245785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457851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457851"/>
                    </a:lnTo>
                    <a:lnTo>
                      <a:pt x="0" y="2457851"/>
                    </a:lnTo>
                    <a:close/>
                  </a:path>
                </a:pathLst>
              </a:custGeom>
              <a:solidFill>
                <a:srgbClr val="266E7C">
                  <a:alpha val="64706"/>
                </a:srgbClr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274726" cy="24959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553240" y="1543050"/>
            <a:ext cx="4365522" cy="7353921"/>
            <a:chOff x="0" y="0"/>
            <a:chExt cx="1149767" cy="19368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49767" cy="1936835"/>
            </a:xfrm>
            <a:custGeom>
              <a:avLst/>
              <a:gdLst/>
              <a:ahLst/>
              <a:cxnLst/>
              <a:rect l="l" t="t" r="r" b="b"/>
              <a:pathLst>
                <a:path w="1149767" h="1936835">
                  <a:moveTo>
                    <a:pt x="0" y="0"/>
                  </a:moveTo>
                  <a:lnTo>
                    <a:pt x="1149767" y="0"/>
                  </a:lnTo>
                  <a:lnTo>
                    <a:pt x="1149767" y="1936835"/>
                  </a:lnTo>
                  <a:lnTo>
                    <a:pt x="0" y="1936835"/>
                  </a:lnTo>
                  <a:close/>
                </a:path>
              </a:pathLst>
            </a:custGeom>
            <a:solidFill>
              <a:srgbClr val="266E7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149767" cy="200351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639"/>
                </a:lnSpc>
              </a:pPr>
              <a:endParaRPr/>
            </a:p>
            <a:p>
              <a:pPr algn="ctr">
                <a:lnSpc>
                  <a:spcPts val="3639"/>
                </a:lnSpc>
              </a:pPr>
              <a:endParaRPr/>
            </a:p>
            <a:p>
              <a:pPr algn="ctr">
                <a:lnSpc>
                  <a:spcPts val="3639"/>
                </a:lnSpc>
              </a:pPr>
              <a:endParaRPr/>
            </a:p>
            <a:p>
              <a:pPr algn="ctr">
                <a:lnSpc>
                  <a:spcPts val="3219"/>
                </a:lnSpc>
              </a:pPr>
              <a:endParaRPr/>
            </a:p>
            <a:p>
              <a:pPr algn="ctr">
                <a:lnSpc>
                  <a:spcPts val="3219"/>
                </a:lnSpc>
              </a:pPr>
              <a:endParaRPr/>
            </a:p>
            <a:p>
              <a:pPr algn="ctr">
                <a:lnSpc>
                  <a:spcPts val="3219"/>
                </a:lnSpc>
              </a:pPr>
              <a:endParaRPr/>
            </a:p>
            <a:p>
              <a:pPr algn="ctr">
                <a:lnSpc>
                  <a:spcPts val="3219"/>
                </a:lnSpc>
              </a:pPr>
              <a:endParaRPr/>
            </a:p>
            <a:p>
              <a:pPr algn="ctr">
                <a:lnSpc>
                  <a:spcPts val="3639"/>
                </a:lnSpc>
              </a:pPr>
              <a:r>
                <a:rPr lang="en-US" sz="2599" b="1">
                  <a:solidFill>
                    <a:srgbClr val="E0D3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Combattant</a:t>
              </a:r>
            </a:p>
            <a:p>
              <a:pPr algn="ctr">
                <a:lnSpc>
                  <a:spcPts val="3219"/>
                </a:lnSpc>
              </a:pPr>
              <a:endParaRPr lang="en-US" sz="2599" b="1">
                <a:solidFill>
                  <a:srgbClr val="E0D39E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3219"/>
                </a:lnSpc>
              </a:pPr>
              <a:endParaRPr lang="en-US" sz="2599" b="1">
                <a:solidFill>
                  <a:srgbClr val="E0D39E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496567" lvl="1" indent="-248284" algn="l">
                <a:lnSpc>
                  <a:spcPts val="3863"/>
                </a:lnSpc>
                <a:buFont typeface="Arial"/>
                <a:buChar char="•"/>
              </a:pPr>
              <a:r>
                <a:rPr lang="en-US" sz="22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besoin de conquérir ou surpasser les défis</a:t>
              </a:r>
            </a:p>
            <a:p>
              <a:pPr marL="496567" lvl="1" indent="-248284" algn="l">
                <a:lnSpc>
                  <a:spcPts val="3863"/>
                </a:lnSpc>
                <a:buFont typeface="Arial"/>
                <a:buChar char="•"/>
              </a:pPr>
              <a:r>
                <a:rPr lang="en-US" sz="22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Impulsion de prendre des décisions sous pression</a:t>
              </a:r>
            </a:p>
            <a:p>
              <a:pPr marL="496567" lvl="1" indent="-248284" algn="l">
                <a:lnSpc>
                  <a:spcPts val="3863"/>
                </a:lnSpc>
                <a:buFont typeface="Arial"/>
                <a:buChar char="•"/>
              </a:pPr>
              <a:r>
                <a:rPr lang="en-US" sz="22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Défis tactiques et enjeux élevés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730667" y="645663"/>
            <a:ext cx="12826666" cy="88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  <a:spcBef>
                <a:spcPct val="0"/>
              </a:spcBef>
            </a:pPr>
            <a:r>
              <a:rPr lang="en-US" sz="6534">
                <a:solidFill>
                  <a:srgbClr val="FFFFFF"/>
                </a:solidFill>
                <a:latin typeface="Metropolis"/>
                <a:ea typeface="Metropolis"/>
                <a:cs typeface="Metropolis"/>
                <a:sym typeface="Metropolis"/>
              </a:rPr>
              <a:t>ENIGME 3 : CONFRONTATION STRATÉGIQUE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255173" y="1516512"/>
            <a:ext cx="8183107" cy="8021895"/>
            <a:chOff x="0" y="0"/>
            <a:chExt cx="10910810" cy="10695860"/>
          </a:xfrm>
        </p:grpSpPr>
        <p:sp>
          <p:nvSpPr>
            <p:cNvPr id="12" name="Freeform 12"/>
            <p:cNvSpPr/>
            <p:nvPr/>
          </p:nvSpPr>
          <p:spPr>
            <a:xfrm>
              <a:off x="43488" y="0"/>
              <a:ext cx="10544083" cy="10385922"/>
            </a:xfrm>
            <a:custGeom>
              <a:avLst/>
              <a:gdLst/>
              <a:ahLst/>
              <a:cxnLst/>
              <a:rect l="l" t="t" r="r" b="b"/>
              <a:pathLst>
                <a:path w="10544083" h="10385922">
                  <a:moveTo>
                    <a:pt x="0" y="0"/>
                  </a:moveTo>
                  <a:lnTo>
                    <a:pt x="10544083" y="0"/>
                  </a:lnTo>
                  <a:lnTo>
                    <a:pt x="10544083" y="10385922"/>
                  </a:lnTo>
                  <a:lnTo>
                    <a:pt x="0" y="10385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 rot="4005480">
              <a:off x="2814497" y="2222404"/>
              <a:ext cx="3320404" cy="670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2"/>
                </a:lnSpc>
                <a:spcBef>
                  <a:spcPct val="0"/>
                </a:spcBef>
              </a:pPr>
              <a:r>
                <a:rPr lang="en-US" sz="2678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Signification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 rot="-3961355">
              <a:off x="3997754" y="2302375"/>
              <a:ext cx="4469038" cy="613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Accomplissement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 rot="-1663278">
              <a:off x="5831156" y="3083841"/>
              <a:ext cx="4469038" cy="1282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Empowerment</a:t>
              </a:r>
            </a:p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Feedback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 rot="1048516">
              <a:off x="6389569" y="5212706"/>
              <a:ext cx="4469038" cy="1282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Possession</a:t>
              </a:r>
            </a:p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Accumulation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 rot="3030726">
              <a:off x="5082468" y="7098944"/>
              <a:ext cx="4469038" cy="1133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4"/>
                </a:lnSpc>
              </a:pPr>
              <a:r>
                <a:rPr lang="en-US" sz="2142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Influence sociale</a:t>
              </a:r>
            </a:p>
            <a:p>
              <a:pPr algn="ctr">
                <a:lnSpc>
                  <a:spcPts val="3514"/>
                </a:lnSpc>
                <a:spcBef>
                  <a:spcPct val="0"/>
                </a:spcBef>
              </a:pPr>
              <a:r>
                <a:rPr lang="en-US" sz="2142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Appartenance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400000">
              <a:off x="3142922" y="7820248"/>
              <a:ext cx="4469038" cy="1282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Rareté</a:t>
              </a:r>
            </a:p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Inpatience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rot="-3023646">
              <a:off x="970237" y="6956941"/>
              <a:ext cx="4469038" cy="1282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Curiosité</a:t>
              </a:r>
            </a:p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Imprévisibilité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-510824">
              <a:off x="51956" y="5031675"/>
              <a:ext cx="4469038" cy="1282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Évitement</a:t>
              </a:r>
            </a:p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Peur de perdre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 rot="1887476">
              <a:off x="526811" y="3458693"/>
              <a:ext cx="4469038" cy="613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Immersion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 rot="-2400066">
            <a:off x="13069319" y="5118109"/>
            <a:ext cx="2759217" cy="3674073"/>
            <a:chOff x="0" y="0"/>
            <a:chExt cx="885061" cy="117851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4832229">
            <a:off x="13721630" y="3946367"/>
            <a:ext cx="2759217" cy="3674073"/>
            <a:chOff x="0" y="0"/>
            <a:chExt cx="885061" cy="117851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9659702">
            <a:off x="11244630" y="1875171"/>
            <a:ext cx="2759217" cy="3674073"/>
            <a:chOff x="0" y="0"/>
            <a:chExt cx="885061" cy="117851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2363270">
            <a:off x="10634990" y="5119305"/>
            <a:ext cx="2759217" cy="3674073"/>
            <a:chOff x="0" y="0"/>
            <a:chExt cx="885061" cy="117851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 rot="7163854">
            <a:off x="10267295" y="2666800"/>
            <a:ext cx="2759217" cy="3770250"/>
            <a:chOff x="0" y="0"/>
            <a:chExt cx="885061" cy="120936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85061" cy="1209366"/>
            </a:xfrm>
            <a:custGeom>
              <a:avLst/>
              <a:gdLst/>
              <a:ahLst/>
              <a:cxnLst/>
              <a:rect l="l" t="t" r="r" b="b"/>
              <a:pathLst>
                <a:path w="885061" h="1209366">
                  <a:moveTo>
                    <a:pt x="442531" y="0"/>
                  </a:moveTo>
                  <a:lnTo>
                    <a:pt x="885061" y="1209366"/>
                  </a:lnTo>
                  <a:lnTo>
                    <a:pt x="0" y="120936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38291" y="504341"/>
              <a:ext cx="608480" cy="618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 rot="-9582663">
            <a:off x="12491636" y="1890446"/>
            <a:ext cx="2759217" cy="3674073"/>
            <a:chOff x="0" y="0"/>
            <a:chExt cx="885061" cy="117851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 rot="-7264444">
            <a:off x="13474986" y="2674282"/>
            <a:ext cx="2759217" cy="3674073"/>
            <a:chOff x="0" y="0"/>
            <a:chExt cx="885061" cy="117851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2340613" y="1761148"/>
            <a:ext cx="2790777" cy="2790777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51949" r="-26621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18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1118" y="-181482"/>
            <a:ext cx="18690237" cy="10649963"/>
            <a:chOff x="0" y="0"/>
            <a:chExt cx="24920315" cy="14199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20315" cy="14199951"/>
            </a:xfrm>
            <a:custGeom>
              <a:avLst/>
              <a:gdLst/>
              <a:ahLst/>
              <a:cxnLst/>
              <a:rect l="l" t="t" r="r" b="b"/>
              <a:pathLst>
                <a:path w="24920315" h="14199951">
                  <a:moveTo>
                    <a:pt x="0" y="0"/>
                  </a:moveTo>
                  <a:lnTo>
                    <a:pt x="24920315" y="0"/>
                  </a:lnTo>
                  <a:lnTo>
                    <a:pt x="24920315" y="14199951"/>
                  </a:lnTo>
                  <a:lnTo>
                    <a:pt x="0" y="14199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50" r="-650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639758" y="916058"/>
              <a:ext cx="21640800" cy="12442870"/>
              <a:chOff x="0" y="0"/>
              <a:chExt cx="4274726" cy="245785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726" cy="245785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457851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457851"/>
                    </a:lnTo>
                    <a:lnTo>
                      <a:pt x="0" y="2457851"/>
                    </a:lnTo>
                    <a:close/>
                  </a:path>
                </a:pathLst>
              </a:custGeom>
              <a:solidFill>
                <a:srgbClr val="266E7C">
                  <a:alpha val="64706"/>
                </a:srgbClr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274726" cy="24959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553240" y="1543050"/>
            <a:ext cx="4365522" cy="7200900"/>
            <a:chOff x="0" y="0"/>
            <a:chExt cx="1149767" cy="18965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49767" cy="1896533"/>
            </a:xfrm>
            <a:custGeom>
              <a:avLst/>
              <a:gdLst/>
              <a:ahLst/>
              <a:cxnLst/>
              <a:rect l="l" t="t" r="r" b="b"/>
              <a:pathLst>
                <a:path w="1149767" h="1896533">
                  <a:moveTo>
                    <a:pt x="0" y="0"/>
                  </a:moveTo>
                  <a:lnTo>
                    <a:pt x="1149767" y="0"/>
                  </a:lnTo>
                  <a:lnTo>
                    <a:pt x="1149767" y="1896533"/>
                  </a:lnTo>
                  <a:lnTo>
                    <a:pt x="0" y="1896533"/>
                  </a:lnTo>
                  <a:close/>
                </a:path>
              </a:pathLst>
            </a:custGeom>
            <a:solidFill>
              <a:srgbClr val="266E7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149767" cy="1963208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639"/>
                </a:lnSpc>
              </a:pPr>
              <a:endParaRPr/>
            </a:p>
            <a:p>
              <a:pPr algn="ctr">
                <a:lnSpc>
                  <a:spcPts val="3639"/>
                </a:lnSpc>
              </a:pPr>
              <a:endParaRPr/>
            </a:p>
            <a:p>
              <a:pPr algn="ctr">
                <a:lnSpc>
                  <a:spcPts val="3219"/>
                </a:lnSpc>
              </a:pPr>
              <a:endParaRPr/>
            </a:p>
            <a:p>
              <a:pPr algn="ctr">
                <a:lnSpc>
                  <a:spcPts val="3219"/>
                </a:lnSpc>
              </a:pPr>
              <a:endParaRPr/>
            </a:p>
            <a:p>
              <a:pPr algn="ctr">
                <a:lnSpc>
                  <a:spcPts val="3219"/>
                </a:lnSpc>
              </a:pPr>
              <a:endParaRPr/>
            </a:p>
            <a:p>
              <a:pPr algn="ctr">
                <a:lnSpc>
                  <a:spcPts val="3219"/>
                </a:lnSpc>
              </a:pPr>
              <a:endParaRPr/>
            </a:p>
            <a:p>
              <a:pPr algn="ctr">
                <a:lnSpc>
                  <a:spcPts val="3219"/>
                </a:lnSpc>
              </a:pPr>
              <a:endParaRPr/>
            </a:p>
            <a:p>
              <a:pPr algn="ctr">
                <a:lnSpc>
                  <a:spcPts val="3639"/>
                </a:lnSpc>
              </a:pPr>
              <a:r>
                <a:rPr lang="en-US" sz="2599" b="1">
                  <a:solidFill>
                    <a:srgbClr val="E0D39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Socialisateur</a:t>
              </a:r>
            </a:p>
            <a:p>
              <a:pPr algn="ctr">
                <a:lnSpc>
                  <a:spcPts val="3219"/>
                </a:lnSpc>
              </a:pPr>
              <a:endParaRPr lang="en-US" sz="2599" b="1">
                <a:solidFill>
                  <a:srgbClr val="E0D39E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3219"/>
                </a:lnSpc>
              </a:pPr>
              <a:endParaRPr lang="en-US" sz="2599" b="1">
                <a:solidFill>
                  <a:srgbClr val="E0D39E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496567" lvl="1" indent="-248284" algn="l">
                <a:lnSpc>
                  <a:spcPts val="3863"/>
                </a:lnSpc>
                <a:buFont typeface="Arial"/>
                <a:buChar char="•"/>
              </a:pPr>
              <a:r>
                <a:rPr lang="en-US" sz="22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Interaction avec les autres joueurs</a:t>
              </a:r>
            </a:p>
            <a:p>
              <a:pPr marL="496567" lvl="1" indent="-248284" algn="l">
                <a:lnSpc>
                  <a:spcPts val="3863"/>
                </a:lnSpc>
                <a:buFont typeface="Arial"/>
                <a:buChar char="•"/>
              </a:pPr>
              <a:r>
                <a:rPr lang="en-US" sz="22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Communication</a:t>
              </a:r>
            </a:p>
            <a:p>
              <a:pPr marL="496567" lvl="1" indent="-248284" algn="l">
                <a:lnSpc>
                  <a:spcPts val="3863"/>
                </a:lnSpc>
                <a:buFont typeface="Arial"/>
                <a:buChar char="•"/>
              </a:pPr>
              <a:r>
                <a:rPr lang="en-US" sz="22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Collaboration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156102" y="645663"/>
            <a:ext cx="7975796" cy="88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4"/>
              </a:lnSpc>
              <a:spcBef>
                <a:spcPct val="0"/>
              </a:spcBef>
            </a:pPr>
            <a:r>
              <a:rPr lang="en-US" sz="6534">
                <a:solidFill>
                  <a:srgbClr val="FFFFFF"/>
                </a:solidFill>
                <a:latin typeface="Metropolis"/>
                <a:ea typeface="Metropolis"/>
                <a:cs typeface="Metropolis"/>
                <a:sym typeface="Metropolis"/>
              </a:rPr>
              <a:t>ENIGME 4 : BOÎTE À CLOUS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28426" y="1704826"/>
            <a:ext cx="8183107" cy="8021895"/>
            <a:chOff x="0" y="0"/>
            <a:chExt cx="10910810" cy="10695860"/>
          </a:xfrm>
        </p:grpSpPr>
        <p:sp>
          <p:nvSpPr>
            <p:cNvPr id="12" name="Freeform 12"/>
            <p:cNvSpPr/>
            <p:nvPr/>
          </p:nvSpPr>
          <p:spPr>
            <a:xfrm>
              <a:off x="43488" y="0"/>
              <a:ext cx="10544083" cy="10385922"/>
            </a:xfrm>
            <a:custGeom>
              <a:avLst/>
              <a:gdLst/>
              <a:ahLst/>
              <a:cxnLst/>
              <a:rect l="l" t="t" r="r" b="b"/>
              <a:pathLst>
                <a:path w="10544083" h="10385922">
                  <a:moveTo>
                    <a:pt x="0" y="0"/>
                  </a:moveTo>
                  <a:lnTo>
                    <a:pt x="10544083" y="0"/>
                  </a:lnTo>
                  <a:lnTo>
                    <a:pt x="10544083" y="10385922"/>
                  </a:lnTo>
                  <a:lnTo>
                    <a:pt x="0" y="10385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 rot="4005480">
              <a:off x="2814497" y="2222404"/>
              <a:ext cx="3320404" cy="670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2"/>
                </a:lnSpc>
                <a:spcBef>
                  <a:spcPct val="0"/>
                </a:spcBef>
              </a:pPr>
              <a:r>
                <a:rPr lang="en-US" sz="2678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Signification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 rot="-3961355">
              <a:off x="3997754" y="2302375"/>
              <a:ext cx="4469038" cy="613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Accomplissement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 rot="-1663278">
              <a:off x="5831156" y="3083841"/>
              <a:ext cx="4469038" cy="1282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Empowerment</a:t>
              </a:r>
            </a:p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Feedback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 rot="1048516">
              <a:off x="6389569" y="5212706"/>
              <a:ext cx="4469038" cy="1282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Possession</a:t>
              </a:r>
            </a:p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Accumulation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 rot="3030726">
              <a:off x="5082468" y="7098944"/>
              <a:ext cx="4469038" cy="1133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14"/>
                </a:lnSpc>
              </a:pPr>
              <a:r>
                <a:rPr lang="en-US" sz="2142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Influence sociale</a:t>
              </a:r>
            </a:p>
            <a:p>
              <a:pPr algn="ctr">
                <a:lnSpc>
                  <a:spcPts val="3514"/>
                </a:lnSpc>
                <a:spcBef>
                  <a:spcPct val="0"/>
                </a:spcBef>
              </a:pPr>
              <a:r>
                <a:rPr lang="en-US" sz="2142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Appartenance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400000">
              <a:off x="3142922" y="7820248"/>
              <a:ext cx="4469038" cy="1282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Rareté</a:t>
              </a:r>
            </a:p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Inpatience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 rot="-3023646">
              <a:off x="970237" y="6956941"/>
              <a:ext cx="4469038" cy="1282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Curiosité</a:t>
              </a:r>
            </a:p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Imprévisibilité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-510824">
              <a:off x="51956" y="5031675"/>
              <a:ext cx="4469038" cy="12821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Évitement</a:t>
              </a:r>
            </a:p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Peur de perdre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 rot="1887476">
              <a:off x="526811" y="3458693"/>
              <a:ext cx="4469038" cy="613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53"/>
                </a:lnSpc>
                <a:spcBef>
                  <a:spcPct val="0"/>
                </a:spcBef>
              </a:pPr>
              <a:r>
                <a:rPr lang="en-US" sz="2410" b="1">
                  <a:solidFill>
                    <a:srgbClr val="83BEB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Immersion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453902" y="5724279"/>
            <a:ext cx="2759217" cy="3674073"/>
            <a:chOff x="0" y="0"/>
            <a:chExt cx="885061" cy="117851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-4832229">
            <a:off x="12317993" y="4154504"/>
            <a:ext cx="2759217" cy="3674073"/>
            <a:chOff x="0" y="0"/>
            <a:chExt cx="885061" cy="117851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9659702">
            <a:off x="9840993" y="2083308"/>
            <a:ext cx="2759217" cy="3674073"/>
            <a:chOff x="0" y="0"/>
            <a:chExt cx="885061" cy="117851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 rot="7113415">
            <a:off x="8819068" y="2946810"/>
            <a:ext cx="2759217" cy="3674073"/>
            <a:chOff x="0" y="0"/>
            <a:chExt cx="885061" cy="117851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 rot="4780847">
            <a:off x="8600479" y="4154504"/>
            <a:ext cx="2759217" cy="3674073"/>
            <a:chOff x="0" y="0"/>
            <a:chExt cx="885061" cy="117851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 rot="2404679">
            <a:off x="9165140" y="5343583"/>
            <a:ext cx="2759217" cy="3674073"/>
            <a:chOff x="0" y="0"/>
            <a:chExt cx="885061" cy="117851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 rot="-7147138">
            <a:off x="12069798" y="2946810"/>
            <a:ext cx="2759217" cy="3674073"/>
            <a:chOff x="0" y="0"/>
            <a:chExt cx="885061" cy="117851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 rot="-9563811">
            <a:off x="11092112" y="2083308"/>
            <a:ext cx="2759217" cy="3674073"/>
            <a:chOff x="0" y="0"/>
            <a:chExt cx="885061" cy="117851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85061" cy="1178516"/>
            </a:xfrm>
            <a:custGeom>
              <a:avLst/>
              <a:gdLst/>
              <a:ahLst/>
              <a:cxnLst/>
              <a:rect l="l" t="t" r="r" b="b"/>
              <a:pathLst>
                <a:path w="885061" h="1178516">
                  <a:moveTo>
                    <a:pt x="442531" y="0"/>
                  </a:moveTo>
                  <a:lnTo>
                    <a:pt x="885061" y="1178516"/>
                  </a:lnTo>
                  <a:lnTo>
                    <a:pt x="0" y="1178516"/>
                  </a:lnTo>
                  <a:lnTo>
                    <a:pt x="442531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138291" y="490018"/>
              <a:ext cx="608480" cy="604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2519738" y="1872649"/>
            <a:ext cx="2432525" cy="2432525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37500" b="-3750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18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-756408"/>
            <a:ext cx="19260458" cy="10649963"/>
            <a:chOff x="1639758" y="-598551"/>
            <a:chExt cx="25680610" cy="14199951"/>
          </a:xfrm>
        </p:grpSpPr>
        <p:sp>
          <p:nvSpPr>
            <p:cNvPr id="3" name="Freeform 3"/>
            <p:cNvSpPr/>
            <p:nvPr/>
          </p:nvSpPr>
          <p:spPr>
            <a:xfrm>
              <a:off x="2400053" y="-598551"/>
              <a:ext cx="24920315" cy="14199951"/>
            </a:xfrm>
            <a:custGeom>
              <a:avLst/>
              <a:gdLst/>
              <a:ahLst/>
              <a:cxnLst/>
              <a:rect l="l" t="t" r="r" b="b"/>
              <a:pathLst>
                <a:path w="24920315" h="14199951">
                  <a:moveTo>
                    <a:pt x="0" y="0"/>
                  </a:moveTo>
                  <a:lnTo>
                    <a:pt x="24920315" y="0"/>
                  </a:lnTo>
                  <a:lnTo>
                    <a:pt x="24920315" y="14199951"/>
                  </a:lnTo>
                  <a:lnTo>
                    <a:pt x="0" y="14199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50" r="-650"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>
              <a:off x="1639758" y="916058"/>
              <a:ext cx="21640800" cy="12442870"/>
              <a:chOff x="0" y="0"/>
              <a:chExt cx="4274726" cy="245785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726" cy="2457851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457851">
                    <a:moveTo>
                      <a:pt x="0" y="0"/>
                    </a:moveTo>
                    <a:lnTo>
                      <a:pt x="4274726" y="0"/>
                    </a:lnTo>
                    <a:lnTo>
                      <a:pt x="4274726" y="2457851"/>
                    </a:lnTo>
                    <a:lnTo>
                      <a:pt x="0" y="2457851"/>
                    </a:lnTo>
                    <a:close/>
                  </a:path>
                </a:pathLst>
              </a:custGeom>
              <a:solidFill>
                <a:srgbClr val="266E7C">
                  <a:alpha val="64706"/>
                </a:srgbClr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274726" cy="24959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11859265" y="3304854"/>
            <a:ext cx="4829815" cy="1582965"/>
            <a:chOff x="0" y="0"/>
            <a:chExt cx="6439753" cy="211062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4114800" cy="2110620"/>
              <a:chOff x="0" y="0"/>
              <a:chExt cx="812800" cy="41691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41691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6912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288972"/>
                    </a:lnTo>
                    <a:cubicBezTo>
                      <a:pt x="812800" y="359631"/>
                      <a:pt x="755519" y="416912"/>
                      <a:pt x="684859" y="416912"/>
                    </a:cubicBezTo>
                    <a:lnTo>
                      <a:pt x="127941" y="416912"/>
                    </a:lnTo>
                    <a:cubicBezTo>
                      <a:pt x="94009" y="416912"/>
                      <a:pt x="61467" y="403433"/>
                      <a:pt x="37473" y="379440"/>
                    </a:cubicBezTo>
                    <a:cubicBezTo>
                      <a:pt x="13479" y="355446"/>
                      <a:pt x="0" y="322904"/>
                      <a:pt x="0" y="288972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83BEBE"/>
              </a:solidFill>
              <a:ln w="3810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812800" cy="4740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r>
                  <a:rPr lang="en-US" sz="2299" b="1">
                    <a:solidFill>
                      <a:srgbClr val="266E7C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Détournement</a:t>
                </a:r>
              </a:p>
              <a:p>
                <a:pPr algn="ctr">
                  <a:lnSpc>
                    <a:spcPts val="3219"/>
                  </a:lnSpc>
                </a:pPr>
                <a:r>
                  <a:rPr lang="en-US" sz="2299" b="1">
                    <a:solidFill>
                      <a:srgbClr val="266E7C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de jeu</a:t>
                </a: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4382353" y="212313"/>
              <a:ext cx="2057400" cy="1685993"/>
              <a:chOff x="0" y="0"/>
              <a:chExt cx="406400" cy="33303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06400" cy="333036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333036">
                    <a:moveTo>
                      <a:pt x="166518" y="0"/>
                    </a:moveTo>
                    <a:lnTo>
                      <a:pt x="239882" y="0"/>
                    </a:lnTo>
                    <a:cubicBezTo>
                      <a:pt x="284045" y="0"/>
                      <a:pt x="326400" y="17544"/>
                      <a:pt x="357628" y="48772"/>
                    </a:cubicBezTo>
                    <a:cubicBezTo>
                      <a:pt x="388856" y="80000"/>
                      <a:pt x="406400" y="122355"/>
                      <a:pt x="406400" y="166518"/>
                    </a:cubicBezTo>
                    <a:lnTo>
                      <a:pt x="406400" y="166518"/>
                    </a:lnTo>
                    <a:cubicBezTo>
                      <a:pt x="406400" y="258483"/>
                      <a:pt x="331847" y="333036"/>
                      <a:pt x="239882" y="333036"/>
                    </a:cubicBezTo>
                    <a:lnTo>
                      <a:pt x="166518" y="333036"/>
                    </a:lnTo>
                    <a:cubicBezTo>
                      <a:pt x="122355" y="333036"/>
                      <a:pt x="80000" y="315492"/>
                      <a:pt x="48772" y="284264"/>
                    </a:cubicBezTo>
                    <a:cubicBezTo>
                      <a:pt x="17544" y="253036"/>
                      <a:pt x="0" y="210681"/>
                      <a:pt x="0" y="166518"/>
                    </a:cubicBezTo>
                    <a:lnTo>
                      <a:pt x="0" y="166518"/>
                    </a:lnTo>
                    <a:cubicBezTo>
                      <a:pt x="0" y="122355"/>
                      <a:pt x="17544" y="80000"/>
                      <a:pt x="48772" y="48772"/>
                    </a:cubicBezTo>
                    <a:cubicBezTo>
                      <a:pt x="80000" y="17544"/>
                      <a:pt x="122355" y="0"/>
                      <a:pt x="166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114300"/>
                <a:ext cx="406400" cy="4473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99"/>
                  </a:lnSpc>
                </a:pPr>
                <a:r>
                  <a:rPr lang="en-US" sz="1999">
                    <a:solidFill>
                      <a:srgbClr val="2A18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Scrabble</a:t>
                </a:r>
              </a:p>
            </p:txBody>
          </p:sp>
        </p:grpSp>
        <p:sp>
          <p:nvSpPr>
            <p:cNvPr id="14" name="AutoShape 14"/>
            <p:cNvSpPr/>
            <p:nvPr/>
          </p:nvSpPr>
          <p:spPr>
            <a:xfrm flipV="1">
              <a:off x="4114800" y="1055310"/>
              <a:ext cx="267553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7600950" y="855757"/>
            <a:ext cx="5367274" cy="1582965"/>
            <a:chOff x="0" y="0"/>
            <a:chExt cx="7156366" cy="211062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4114800" cy="2110620"/>
              <a:chOff x="0" y="0"/>
              <a:chExt cx="812800" cy="41691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41691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6912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288972"/>
                    </a:lnTo>
                    <a:cubicBezTo>
                      <a:pt x="812800" y="359631"/>
                      <a:pt x="755519" y="416912"/>
                      <a:pt x="684859" y="416912"/>
                    </a:cubicBezTo>
                    <a:lnTo>
                      <a:pt x="127941" y="416912"/>
                    </a:lnTo>
                    <a:cubicBezTo>
                      <a:pt x="94009" y="416912"/>
                      <a:pt x="61467" y="403433"/>
                      <a:pt x="37473" y="379440"/>
                    </a:cubicBezTo>
                    <a:cubicBezTo>
                      <a:pt x="13479" y="355446"/>
                      <a:pt x="0" y="322904"/>
                      <a:pt x="0" y="288972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83BEBE"/>
              </a:solidFill>
              <a:ln w="3810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57150"/>
                <a:ext cx="812800" cy="4740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r>
                  <a:rPr lang="en-US" sz="2299" b="1">
                    <a:solidFill>
                      <a:srgbClr val="266E7C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Création de jeu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4584700" y="388600"/>
              <a:ext cx="2571666" cy="1333419"/>
              <a:chOff x="0" y="0"/>
              <a:chExt cx="507983" cy="26339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07983" cy="263391"/>
              </a:xfrm>
              <a:custGeom>
                <a:avLst/>
                <a:gdLst/>
                <a:ahLst/>
                <a:cxnLst/>
                <a:rect l="l" t="t" r="r" b="b"/>
                <a:pathLst>
                  <a:path w="507983" h="263391">
                    <a:moveTo>
                      <a:pt x="131696" y="0"/>
                    </a:moveTo>
                    <a:lnTo>
                      <a:pt x="376288" y="0"/>
                    </a:lnTo>
                    <a:cubicBezTo>
                      <a:pt x="449021" y="0"/>
                      <a:pt x="507983" y="58962"/>
                      <a:pt x="507983" y="131696"/>
                    </a:cubicBezTo>
                    <a:lnTo>
                      <a:pt x="507983" y="131696"/>
                    </a:lnTo>
                    <a:cubicBezTo>
                      <a:pt x="507983" y="166624"/>
                      <a:pt x="494108" y="200121"/>
                      <a:pt x="469411" y="224819"/>
                    </a:cubicBezTo>
                    <a:cubicBezTo>
                      <a:pt x="444713" y="249516"/>
                      <a:pt x="411216" y="263391"/>
                      <a:pt x="376288" y="263391"/>
                    </a:cubicBezTo>
                    <a:lnTo>
                      <a:pt x="131696" y="263391"/>
                    </a:lnTo>
                    <a:cubicBezTo>
                      <a:pt x="96768" y="263391"/>
                      <a:pt x="63271" y="249516"/>
                      <a:pt x="38573" y="224819"/>
                    </a:cubicBezTo>
                    <a:cubicBezTo>
                      <a:pt x="13875" y="200121"/>
                      <a:pt x="0" y="166624"/>
                      <a:pt x="0" y="131696"/>
                    </a:cubicBezTo>
                    <a:lnTo>
                      <a:pt x="0" y="131696"/>
                    </a:lnTo>
                    <a:cubicBezTo>
                      <a:pt x="0" y="96768"/>
                      <a:pt x="13875" y="63271"/>
                      <a:pt x="38573" y="38573"/>
                    </a:cubicBezTo>
                    <a:cubicBezTo>
                      <a:pt x="63271" y="13875"/>
                      <a:pt x="96768" y="0"/>
                      <a:pt x="1316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507983" cy="3205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2A18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Jeu du combattant</a:t>
                </a:r>
              </a:p>
            </p:txBody>
          </p:sp>
        </p:grpSp>
        <p:sp>
          <p:nvSpPr>
            <p:cNvPr id="22" name="AutoShape 22"/>
            <p:cNvSpPr/>
            <p:nvPr/>
          </p:nvSpPr>
          <p:spPr>
            <a:xfrm>
              <a:off x="4114800" y="1055310"/>
              <a:ext cx="469900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0850049" y="7333406"/>
            <a:ext cx="5537025" cy="1582965"/>
            <a:chOff x="0" y="0"/>
            <a:chExt cx="7382699" cy="211062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4114800" cy="2110620"/>
              <a:chOff x="0" y="0"/>
              <a:chExt cx="812800" cy="41691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41691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6912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288972"/>
                    </a:lnTo>
                    <a:cubicBezTo>
                      <a:pt x="812800" y="359631"/>
                      <a:pt x="755519" y="416912"/>
                      <a:pt x="684859" y="416912"/>
                    </a:cubicBezTo>
                    <a:lnTo>
                      <a:pt x="127941" y="416912"/>
                    </a:lnTo>
                    <a:cubicBezTo>
                      <a:pt x="94009" y="416912"/>
                      <a:pt x="61467" y="403433"/>
                      <a:pt x="37473" y="379440"/>
                    </a:cubicBezTo>
                    <a:cubicBezTo>
                      <a:pt x="13479" y="355446"/>
                      <a:pt x="0" y="322904"/>
                      <a:pt x="0" y="288972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83BEBE"/>
              </a:solidFill>
              <a:ln w="3810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57150"/>
                <a:ext cx="812800" cy="4740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r>
                  <a:rPr lang="en-US" sz="2299" b="1">
                    <a:solidFill>
                      <a:srgbClr val="266E7C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Logique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4533900" y="296855"/>
              <a:ext cx="2848799" cy="1516909"/>
              <a:chOff x="0" y="0"/>
              <a:chExt cx="562726" cy="299636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62726" cy="299636"/>
              </a:xfrm>
              <a:custGeom>
                <a:avLst/>
                <a:gdLst/>
                <a:ahLst/>
                <a:cxnLst/>
                <a:rect l="l" t="t" r="r" b="b"/>
                <a:pathLst>
                  <a:path w="562726" h="299636">
                    <a:moveTo>
                      <a:pt x="149818" y="0"/>
                    </a:moveTo>
                    <a:lnTo>
                      <a:pt x="412908" y="0"/>
                    </a:lnTo>
                    <a:cubicBezTo>
                      <a:pt x="452642" y="0"/>
                      <a:pt x="490749" y="15784"/>
                      <a:pt x="518845" y="43881"/>
                    </a:cubicBezTo>
                    <a:cubicBezTo>
                      <a:pt x="546941" y="71977"/>
                      <a:pt x="562726" y="110084"/>
                      <a:pt x="562726" y="149818"/>
                    </a:cubicBezTo>
                    <a:lnTo>
                      <a:pt x="562726" y="149818"/>
                    </a:lnTo>
                    <a:cubicBezTo>
                      <a:pt x="562726" y="232560"/>
                      <a:pt x="495650" y="299636"/>
                      <a:pt x="412908" y="299636"/>
                    </a:cubicBezTo>
                    <a:lnTo>
                      <a:pt x="149818" y="299636"/>
                    </a:lnTo>
                    <a:cubicBezTo>
                      <a:pt x="67076" y="299636"/>
                      <a:pt x="0" y="232560"/>
                      <a:pt x="0" y="149818"/>
                    </a:cubicBezTo>
                    <a:lnTo>
                      <a:pt x="0" y="149818"/>
                    </a:lnTo>
                    <a:cubicBezTo>
                      <a:pt x="0" y="67076"/>
                      <a:pt x="67076" y="0"/>
                      <a:pt x="1498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114300"/>
                <a:ext cx="562726" cy="4139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99"/>
                  </a:lnSpc>
                </a:pPr>
                <a:r>
                  <a:rPr lang="en-US" sz="1999">
                    <a:solidFill>
                      <a:srgbClr val="2A18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Mathématique</a:t>
                </a:r>
              </a:p>
              <a:p>
                <a:pPr algn="ctr">
                  <a:lnSpc>
                    <a:spcPts val="3399"/>
                  </a:lnSpc>
                </a:pPr>
                <a:r>
                  <a:rPr lang="en-US" sz="1999">
                    <a:solidFill>
                      <a:srgbClr val="2A18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Littéraire</a:t>
                </a:r>
              </a:p>
            </p:txBody>
          </p:sp>
        </p:grpSp>
        <p:sp>
          <p:nvSpPr>
            <p:cNvPr id="30" name="AutoShape 30"/>
            <p:cNvSpPr/>
            <p:nvPr/>
          </p:nvSpPr>
          <p:spPr>
            <a:xfrm flipV="1">
              <a:off x="4114800" y="1055310"/>
              <a:ext cx="419100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</p:sp>
      </p:grpSp>
      <p:grpSp>
        <p:nvGrpSpPr>
          <p:cNvPr id="31" name="Group 31"/>
          <p:cNvGrpSpPr/>
          <p:nvPr/>
        </p:nvGrpSpPr>
        <p:grpSpPr>
          <a:xfrm>
            <a:off x="1768816" y="6943852"/>
            <a:ext cx="5623776" cy="2362073"/>
            <a:chOff x="0" y="0"/>
            <a:chExt cx="7498368" cy="3149430"/>
          </a:xfrm>
        </p:grpSpPr>
        <p:grpSp>
          <p:nvGrpSpPr>
            <p:cNvPr id="32" name="Group 32"/>
            <p:cNvGrpSpPr/>
            <p:nvPr/>
          </p:nvGrpSpPr>
          <p:grpSpPr>
            <a:xfrm>
              <a:off x="3383568" y="519405"/>
              <a:ext cx="4114800" cy="2110620"/>
              <a:chOff x="0" y="0"/>
              <a:chExt cx="812800" cy="416912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41691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6912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288972"/>
                    </a:lnTo>
                    <a:cubicBezTo>
                      <a:pt x="812800" y="359631"/>
                      <a:pt x="755519" y="416912"/>
                      <a:pt x="684859" y="416912"/>
                    </a:cubicBezTo>
                    <a:lnTo>
                      <a:pt x="127941" y="416912"/>
                    </a:lnTo>
                    <a:cubicBezTo>
                      <a:pt x="94009" y="416912"/>
                      <a:pt x="61467" y="403433"/>
                      <a:pt x="37473" y="379440"/>
                    </a:cubicBezTo>
                    <a:cubicBezTo>
                      <a:pt x="13479" y="355446"/>
                      <a:pt x="0" y="322904"/>
                      <a:pt x="0" y="288972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83BEBE"/>
              </a:solidFill>
              <a:ln w="3810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57150"/>
                <a:ext cx="812800" cy="4740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r>
                  <a:rPr lang="en-US" sz="2299" b="1">
                    <a:solidFill>
                      <a:srgbClr val="266E7C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Manipulation</a:t>
                </a: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0"/>
              <a:ext cx="2913668" cy="3149430"/>
              <a:chOff x="0" y="0"/>
              <a:chExt cx="575539" cy="62211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575539" cy="622110"/>
              </a:xfrm>
              <a:custGeom>
                <a:avLst/>
                <a:gdLst/>
                <a:ahLst/>
                <a:cxnLst/>
                <a:rect l="l" t="t" r="r" b="b"/>
                <a:pathLst>
                  <a:path w="575539" h="622110">
                    <a:moveTo>
                      <a:pt x="180683" y="0"/>
                    </a:moveTo>
                    <a:lnTo>
                      <a:pt x="394856" y="0"/>
                    </a:lnTo>
                    <a:cubicBezTo>
                      <a:pt x="442776" y="0"/>
                      <a:pt x="488734" y="19036"/>
                      <a:pt x="522618" y="52921"/>
                    </a:cubicBezTo>
                    <a:cubicBezTo>
                      <a:pt x="556503" y="86806"/>
                      <a:pt x="575539" y="132763"/>
                      <a:pt x="575539" y="180683"/>
                    </a:cubicBezTo>
                    <a:lnTo>
                      <a:pt x="575539" y="441427"/>
                    </a:lnTo>
                    <a:cubicBezTo>
                      <a:pt x="575539" y="489347"/>
                      <a:pt x="556503" y="535304"/>
                      <a:pt x="522618" y="569189"/>
                    </a:cubicBezTo>
                    <a:cubicBezTo>
                      <a:pt x="488734" y="603074"/>
                      <a:pt x="442776" y="622110"/>
                      <a:pt x="394856" y="622110"/>
                    </a:cubicBezTo>
                    <a:lnTo>
                      <a:pt x="180683" y="622110"/>
                    </a:lnTo>
                    <a:cubicBezTo>
                      <a:pt x="132763" y="622110"/>
                      <a:pt x="86806" y="603074"/>
                      <a:pt x="52921" y="569189"/>
                    </a:cubicBezTo>
                    <a:cubicBezTo>
                      <a:pt x="19036" y="535304"/>
                      <a:pt x="0" y="489347"/>
                      <a:pt x="0" y="441427"/>
                    </a:cubicBezTo>
                    <a:lnTo>
                      <a:pt x="0" y="180683"/>
                    </a:lnTo>
                    <a:cubicBezTo>
                      <a:pt x="0" y="132763"/>
                      <a:pt x="19036" y="86806"/>
                      <a:pt x="52921" y="52921"/>
                    </a:cubicBezTo>
                    <a:cubicBezTo>
                      <a:pt x="86806" y="19036"/>
                      <a:pt x="132763" y="0"/>
                      <a:pt x="1806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114300"/>
                <a:ext cx="575539" cy="7364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99"/>
                  </a:lnSpc>
                </a:pPr>
                <a:r>
                  <a:rPr lang="en-US" sz="1999">
                    <a:solidFill>
                      <a:srgbClr val="2A18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Roue de César</a:t>
                </a:r>
              </a:p>
              <a:p>
                <a:pPr algn="ctr">
                  <a:lnSpc>
                    <a:spcPts val="3399"/>
                  </a:lnSpc>
                </a:pPr>
                <a:r>
                  <a:rPr lang="en-US" sz="1999">
                    <a:solidFill>
                      <a:srgbClr val="2A18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Lampe UV</a:t>
                </a:r>
              </a:p>
              <a:p>
                <a:pPr algn="ctr">
                  <a:lnSpc>
                    <a:spcPts val="3399"/>
                  </a:lnSpc>
                </a:pPr>
                <a:r>
                  <a:rPr lang="en-US" sz="1999">
                    <a:solidFill>
                      <a:srgbClr val="2A18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Boîte à clous</a:t>
                </a:r>
              </a:p>
              <a:p>
                <a:pPr algn="ctr">
                  <a:lnSpc>
                    <a:spcPts val="3399"/>
                  </a:lnSpc>
                </a:pPr>
                <a:r>
                  <a:rPr lang="en-US" sz="1999">
                    <a:solidFill>
                      <a:srgbClr val="2A18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UNO</a:t>
                </a:r>
              </a:p>
              <a:p>
                <a:pPr algn="ctr">
                  <a:lnSpc>
                    <a:spcPts val="3399"/>
                  </a:lnSpc>
                </a:pPr>
                <a:r>
                  <a:rPr lang="en-US" sz="1999">
                    <a:solidFill>
                      <a:srgbClr val="2A18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Scrabble</a:t>
                </a:r>
              </a:p>
            </p:txBody>
          </p:sp>
        </p:grpSp>
        <p:sp>
          <p:nvSpPr>
            <p:cNvPr id="38" name="AutoShape 38"/>
            <p:cNvSpPr/>
            <p:nvPr/>
          </p:nvSpPr>
          <p:spPr>
            <a:xfrm flipH="1">
              <a:off x="2913668" y="1574715"/>
              <a:ext cx="469900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</p:sp>
      </p:grpSp>
      <p:grpSp>
        <p:nvGrpSpPr>
          <p:cNvPr id="39" name="Group 39"/>
          <p:cNvGrpSpPr/>
          <p:nvPr/>
        </p:nvGrpSpPr>
        <p:grpSpPr>
          <a:xfrm>
            <a:off x="1198001" y="3304854"/>
            <a:ext cx="5233131" cy="1582965"/>
            <a:chOff x="0" y="0"/>
            <a:chExt cx="6977508" cy="2110620"/>
          </a:xfrm>
        </p:grpSpPr>
        <p:grpSp>
          <p:nvGrpSpPr>
            <p:cNvPr id="40" name="Group 40"/>
            <p:cNvGrpSpPr/>
            <p:nvPr/>
          </p:nvGrpSpPr>
          <p:grpSpPr>
            <a:xfrm>
              <a:off x="2862708" y="0"/>
              <a:ext cx="4114800" cy="2110620"/>
              <a:chOff x="0" y="0"/>
              <a:chExt cx="812800" cy="416912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41691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6912">
                    <a:moveTo>
                      <a:pt x="127941" y="0"/>
                    </a:moveTo>
                    <a:lnTo>
                      <a:pt x="684859" y="0"/>
                    </a:lnTo>
                    <a:cubicBezTo>
                      <a:pt x="718791" y="0"/>
                      <a:pt x="751333" y="13479"/>
                      <a:pt x="775327" y="37473"/>
                    </a:cubicBezTo>
                    <a:cubicBezTo>
                      <a:pt x="799321" y="61467"/>
                      <a:pt x="812800" y="94009"/>
                      <a:pt x="812800" y="127941"/>
                    </a:cubicBezTo>
                    <a:lnTo>
                      <a:pt x="812800" y="288972"/>
                    </a:lnTo>
                    <a:cubicBezTo>
                      <a:pt x="812800" y="359631"/>
                      <a:pt x="755519" y="416912"/>
                      <a:pt x="684859" y="416912"/>
                    </a:cubicBezTo>
                    <a:lnTo>
                      <a:pt x="127941" y="416912"/>
                    </a:lnTo>
                    <a:cubicBezTo>
                      <a:pt x="94009" y="416912"/>
                      <a:pt x="61467" y="403433"/>
                      <a:pt x="37473" y="379440"/>
                    </a:cubicBezTo>
                    <a:cubicBezTo>
                      <a:pt x="13479" y="355446"/>
                      <a:pt x="0" y="322904"/>
                      <a:pt x="0" y="288972"/>
                    </a:cubicBezTo>
                    <a:lnTo>
                      <a:pt x="0" y="127941"/>
                    </a:lnTo>
                    <a:cubicBezTo>
                      <a:pt x="0" y="94009"/>
                      <a:pt x="13479" y="61467"/>
                      <a:pt x="37473" y="37473"/>
                    </a:cubicBezTo>
                    <a:cubicBezTo>
                      <a:pt x="61467" y="13479"/>
                      <a:pt x="94009" y="0"/>
                      <a:pt x="127941" y="0"/>
                    </a:cubicBezTo>
                    <a:close/>
                  </a:path>
                </a:pathLst>
              </a:custGeom>
              <a:solidFill>
                <a:srgbClr val="83BEBE"/>
              </a:solidFill>
              <a:ln w="3810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57150"/>
                <a:ext cx="812800" cy="4740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19"/>
                  </a:lnSpc>
                </a:pPr>
                <a:r>
                  <a:rPr lang="en-US" sz="2299" b="1">
                    <a:solidFill>
                      <a:srgbClr val="266E7C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Utilisation du numérique</a:t>
                </a: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0" y="337845"/>
              <a:ext cx="2441864" cy="1434930"/>
              <a:chOff x="0" y="0"/>
              <a:chExt cx="482343" cy="283443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482343" cy="283443"/>
              </a:xfrm>
              <a:custGeom>
                <a:avLst/>
                <a:gdLst/>
                <a:ahLst/>
                <a:cxnLst/>
                <a:rect l="l" t="t" r="r" b="b"/>
                <a:pathLst>
                  <a:path w="482343" h="283443">
                    <a:moveTo>
                      <a:pt x="141722" y="0"/>
                    </a:moveTo>
                    <a:lnTo>
                      <a:pt x="340622" y="0"/>
                    </a:lnTo>
                    <a:cubicBezTo>
                      <a:pt x="418893" y="0"/>
                      <a:pt x="482343" y="63451"/>
                      <a:pt x="482343" y="141722"/>
                    </a:cubicBezTo>
                    <a:lnTo>
                      <a:pt x="482343" y="141722"/>
                    </a:lnTo>
                    <a:cubicBezTo>
                      <a:pt x="482343" y="179308"/>
                      <a:pt x="467412" y="215356"/>
                      <a:pt x="440834" y="241934"/>
                    </a:cubicBezTo>
                    <a:cubicBezTo>
                      <a:pt x="414256" y="268512"/>
                      <a:pt x="378209" y="283443"/>
                      <a:pt x="340622" y="283443"/>
                    </a:cubicBezTo>
                    <a:lnTo>
                      <a:pt x="141722" y="283443"/>
                    </a:lnTo>
                    <a:cubicBezTo>
                      <a:pt x="63451" y="283443"/>
                      <a:pt x="0" y="219992"/>
                      <a:pt x="0" y="141722"/>
                    </a:cubicBezTo>
                    <a:lnTo>
                      <a:pt x="0" y="141722"/>
                    </a:lnTo>
                    <a:cubicBezTo>
                      <a:pt x="0" y="63451"/>
                      <a:pt x="63451" y="0"/>
                      <a:pt x="1417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114300"/>
                <a:ext cx="482343" cy="3977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99"/>
                  </a:lnSpc>
                </a:pPr>
                <a:r>
                  <a:rPr lang="en-US" sz="1999">
                    <a:solidFill>
                      <a:srgbClr val="2A18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QR Code</a:t>
                </a:r>
              </a:p>
              <a:p>
                <a:pPr algn="ctr">
                  <a:lnSpc>
                    <a:spcPts val="3399"/>
                  </a:lnSpc>
                </a:pPr>
                <a:r>
                  <a:rPr lang="en-US" sz="1999">
                    <a:solidFill>
                      <a:srgbClr val="2A1825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et IA</a:t>
                </a:r>
              </a:p>
            </p:txBody>
          </p:sp>
        </p:grpSp>
        <p:sp>
          <p:nvSpPr>
            <p:cNvPr id="46" name="AutoShape 46"/>
            <p:cNvSpPr/>
            <p:nvPr/>
          </p:nvSpPr>
          <p:spPr>
            <a:xfrm flipH="1">
              <a:off x="2441864" y="1055310"/>
              <a:ext cx="420844" cy="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arrow" w="med" len="sm"/>
            </a:ln>
          </p:spPr>
        </p:sp>
      </p:grpSp>
      <p:sp>
        <p:nvSpPr>
          <p:cNvPr id="47" name="Freeform 47"/>
          <p:cNvSpPr/>
          <p:nvPr/>
        </p:nvSpPr>
        <p:spPr>
          <a:xfrm>
            <a:off x="6628760" y="2809235"/>
            <a:ext cx="5030479" cy="5030479"/>
          </a:xfrm>
          <a:custGeom>
            <a:avLst/>
            <a:gdLst/>
            <a:ahLst/>
            <a:cxnLst/>
            <a:rect l="l" t="t" r="r" b="b"/>
            <a:pathLst>
              <a:path w="5030479" h="5030479">
                <a:moveTo>
                  <a:pt x="0" y="0"/>
                </a:moveTo>
                <a:lnTo>
                  <a:pt x="5030480" y="0"/>
                </a:lnTo>
                <a:lnTo>
                  <a:pt x="5030480" y="5030480"/>
                </a:lnTo>
                <a:lnTo>
                  <a:pt x="0" y="5030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8" name="TextBox 48"/>
          <p:cNvSpPr txBox="1"/>
          <p:nvPr/>
        </p:nvSpPr>
        <p:spPr>
          <a:xfrm>
            <a:off x="6978316" y="4585509"/>
            <a:ext cx="4331368" cy="1316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5"/>
              </a:lnSpc>
            </a:pPr>
            <a:r>
              <a:rPr lang="en-US" sz="321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Techniques</a:t>
            </a:r>
          </a:p>
          <a:p>
            <a:pPr algn="ctr">
              <a:lnSpc>
                <a:spcPts val="5265"/>
              </a:lnSpc>
              <a:spcBef>
                <a:spcPct val="0"/>
              </a:spcBef>
            </a:pPr>
            <a:r>
              <a:rPr lang="en-US" sz="321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ludopédagogiques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BF99FFE5E5AD42BC9B3CCA2CBFC9DF" ma:contentTypeVersion="15" ma:contentTypeDescription="Crée un document." ma:contentTypeScope="" ma:versionID="ace29d918578d7669fa5e58c253bfc3e">
  <xsd:schema xmlns:xsd="http://www.w3.org/2001/XMLSchema" xmlns:xs="http://www.w3.org/2001/XMLSchema" xmlns:p="http://schemas.microsoft.com/office/2006/metadata/properties" xmlns:ns2="ff8e1570-3bb7-4c96-8495-04d9ba44ebd9" xmlns:ns3="6b941345-f1a9-4690-b2c5-e9009e7d441f" targetNamespace="http://schemas.microsoft.com/office/2006/metadata/properties" ma:root="true" ma:fieldsID="cd9107337572206456213c900290e6a9" ns2:_="" ns3:_="">
    <xsd:import namespace="ff8e1570-3bb7-4c96-8495-04d9ba44ebd9"/>
    <xsd:import namespace="6b941345-f1a9-4690-b2c5-e9009e7d44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e1570-3bb7-4c96-8495-04d9ba44e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b94490d2-2268-4079-9db8-5699c56148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41345-f1a9-4690-b2c5-e9009e7d44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d90339e-3d6a-4f61-b296-676449688fd6}" ma:internalName="TaxCatchAll" ma:showField="CatchAllData" ma:web="6b941345-f1a9-4690-b2c5-e9009e7d44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941345-f1a9-4690-b2c5-e9009e7d441f" xsi:nil="true"/>
    <lcf76f155ced4ddcb4097134ff3c332f xmlns="ff8e1570-3bb7-4c96-8495-04d9ba44ebd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EE7867-5D04-4D0E-B6B1-3B46C9300B23}"/>
</file>

<file path=customXml/itemProps2.xml><?xml version="1.0" encoding="utf-8"?>
<ds:datastoreItem xmlns:ds="http://schemas.openxmlformats.org/officeDocument/2006/customXml" ds:itemID="{3C557340-C3AF-4BB0-A549-CECB651159B9}"/>
</file>

<file path=customXml/itemProps3.xml><?xml version="1.0" encoding="utf-8"?>
<ds:datastoreItem xmlns:ds="http://schemas.openxmlformats.org/officeDocument/2006/customXml" ds:itemID="{95D4D148-4232-417E-8E2F-9BB1F41AFBF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Personnalisé</PresentationFormat>
  <Paragraphs>184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Poppins</vt:lpstr>
      <vt:lpstr>Metropolis</vt:lpstr>
      <vt:lpstr>Poppins Bold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 Ludopéda DEBRIEFING</dc:title>
  <cp:lastModifiedBy>Vincent Cannella</cp:lastModifiedBy>
  <cp:revision>2</cp:revision>
  <dcterms:created xsi:type="dcterms:W3CDTF">2006-08-16T00:00:00Z</dcterms:created>
  <dcterms:modified xsi:type="dcterms:W3CDTF">2024-11-22T08:20:49Z</dcterms:modified>
  <dc:identifier>DAGV3z_zg70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0x0101004CBF99FFE5E5AD42BC9B3CCA2CBFC9DF</vt:lpwstr>
  </property>
</Properties>
</file>